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330" r:id="rId2"/>
    <p:sldId id="331" r:id="rId3"/>
    <p:sldId id="260" r:id="rId4"/>
    <p:sldId id="285" r:id="rId5"/>
    <p:sldId id="286" r:id="rId6"/>
    <p:sldId id="287" r:id="rId7"/>
    <p:sldId id="328" r:id="rId8"/>
    <p:sldId id="275" r:id="rId9"/>
    <p:sldId id="278" r:id="rId10"/>
    <p:sldId id="279" r:id="rId11"/>
    <p:sldId id="281" r:id="rId12"/>
    <p:sldId id="288" r:id="rId13"/>
    <p:sldId id="317" r:id="rId14"/>
    <p:sldId id="283" r:id="rId15"/>
    <p:sldId id="277" r:id="rId16"/>
    <p:sldId id="289" r:id="rId17"/>
    <p:sldId id="329" r:id="rId18"/>
    <p:sldId id="337" r:id="rId19"/>
    <p:sldId id="332" r:id="rId20"/>
    <p:sldId id="296" r:id="rId21"/>
    <p:sldId id="297" r:id="rId22"/>
    <p:sldId id="298" r:id="rId23"/>
    <p:sldId id="299" r:id="rId24"/>
    <p:sldId id="320" r:id="rId25"/>
    <p:sldId id="333" r:id="rId26"/>
    <p:sldId id="334" r:id="rId27"/>
    <p:sldId id="303" r:id="rId28"/>
    <p:sldId id="304" r:id="rId29"/>
    <p:sldId id="321" r:id="rId30"/>
    <p:sldId id="306" r:id="rId31"/>
    <p:sldId id="307" r:id="rId32"/>
    <p:sldId id="308" r:id="rId33"/>
    <p:sldId id="322" r:id="rId34"/>
    <p:sldId id="310" r:id="rId35"/>
    <p:sldId id="323" r:id="rId36"/>
    <p:sldId id="335" r:id="rId37"/>
    <p:sldId id="324" r:id="rId38"/>
    <p:sldId id="314" r:id="rId39"/>
    <p:sldId id="316" r:id="rId40"/>
    <p:sldId id="325" r:id="rId41"/>
    <p:sldId id="339" r:id="rId42"/>
    <p:sldId id="326"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2DD"/>
    <a:srgbClr val="FFECCD"/>
    <a:srgbClr val="F39400"/>
    <a:srgbClr val="FFCC79"/>
    <a:srgbClr val="D08100"/>
    <a:srgbClr val="FFD1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799" autoAdjust="0"/>
  </p:normalViewPr>
  <p:slideViewPr>
    <p:cSldViewPr>
      <p:cViewPr>
        <p:scale>
          <a:sx n="102" d="100"/>
          <a:sy n="102" d="100"/>
        </p:scale>
        <p:origin x="-576" y="-84"/>
      </p:cViewPr>
      <p:guideLst>
        <p:guide orient="horz" pos="2160"/>
        <p:guide pos="2880"/>
      </p:guideLst>
    </p:cSldViewPr>
  </p:slideViewPr>
  <p:notesTextViewPr>
    <p:cViewPr>
      <p:scale>
        <a:sx n="1" d="1"/>
        <a:sy n="1" d="1"/>
      </p:scale>
      <p:origin x="0" y="0"/>
    </p:cViewPr>
  </p:notesTextViewPr>
  <p:sorterViewPr>
    <p:cViewPr>
      <p:scale>
        <a:sx n="100" d="100"/>
        <a:sy n="100" d="100"/>
      </p:scale>
      <p:origin x="0" y="828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s-I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0EBC4D-B5A1-4BEF-903B-7A09F327047F}" type="datetimeFigureOut">
              <a:rPr lang="is-IS" smtClean="0"/>
              <a:t>30.5.2013</a:t>
            </a:fld>
            <a:endParaRPr lang="is-I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s-I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s-I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54A90A-CE25-435F-ACFE-4D2F26F3CBE7}" type="slidenum">
              <a:rPr lang="is-IS" smtClean="0"/>
              <a:t>‹#›</a:t>
            </a:fld>
            <a:endParaRPr lang="is-IS"/>
          </a:p>
        </p:txBody>
      </p:sp>
    </p:spTree>
    <p:extLst>
      <p:ext uri="{BB962C8B-B14F-4D97-AF65-F5344CB8AC3E}">
        <p14:creationId xmlns:p14="http://schemas.microsoft.com/office/powerpoint/2010/main" val="3417168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en.wikipedia.org/wiki/Japanese_television_drama" TargetMode="External"/><Relationship Id="rId3" Type="http://schemas.openxmlformats.org/officeDocument/2006/relationships/hyperlink" Target="http://en.wikipedia.org/wiki/Confucius" TargetMode="External"/><Relationship Id="rId7" Type="http://schemas.openxmlformats.org/officeDocument/2006/relationships/hyperlink" Target="http://en.wikipedia.org/wiki/Anime"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en.wikipedia.org/wiki/Neo_(magazine)" TargetMode="External"/><Relationship Id="rId5" Type="http://schemas.openxmlformats.org/officeDocument/2006/relationships/hyperlink" Target="http://en.wikipedia.org/wiki/Qin_Shi_Huangdi" TargetMode="External"/><Relationship Id="rId4" Type="http://schemas.openxmlformats.org/officeDocument/2006/relationships/hyperlink" Target="http://en.wikipedia.org/wiki/Koxinga"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en.wikipedia.org/wiki/College_basketball"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en.wikipedia.org/wiki/University_of_Texas_at_Austin" TargetMode="External"/><Relationship Id="rId5" Type="http://schemas.openxmlformats.org/officeDocument/2006/relationships/hyperlink" Target="http://en.wikipedia.org/wiki/University_of_Texas-Pan_American" TargetMode="External"/><Relationship Id="rId4" Type="http://schemas.openxmlformats.org/officeDocument/2006/relationships/hyperlink" Target="http://en.wikipedia.org/wiki/Oklahoma_City_University"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fld id="{0C54A90A-CE25-435F-ACFE-4D2F26F3CBE7}" type="slidenum">
              <a:rPr lang="is-IS" smtClean="0"/>
              <a:t>1</a:t>
            </a:fld>
            <a:endParaRPr lang="is-IS"/>
          </a:p>
        </p:txBody>
      </p:sp>
    </p:spTree>
    <p:extLst>
      <p:ext uri="{BB962C8B-B14F-4D97-AF65-F5344CB8AC3E}">
        <p14:creationId xmlns:p14="http://schemas.microsoft.com/office/powerpoint/2010/main" val="1984029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Jonathan Clements</a:t>
            </a:r>
            <a:r>
              <a:rPr lang="en-US" sz="1200" b="0" i="0" kern="1200" dirty="0" smtClean="0">
                <a:solidFill>
                  <a:schemeClr val="tx1"/>
                </a:solidFill>
                <a:effectLst/>
                <a:latin typeface="+mn-lt"/>
                <a:ea typeface="+mn-ea"/>
                <a:cs typeface="+mn-cs"/>
              </a:rPr>
              <a:t> (born 9 July 1971) is a British author and scriptwriter. His non-fiction works include biographies of </a:t>
            </a:r>
            <a:r>
              <a:rPr lang="en-US" sz="1200" b="0" i="0" u="none" strike="noStrike" kern="1200" dirty="0" smtClean="0">
                <a:solidFill>
                  <a:schemeClr val="tx1"/>
                </a:solidFill>
                <a:effectLst/>
                <a:latin typeface="+mn-lt"/>
                <a:ea typeface="+mn-ea"/>
                <a:cs typeface="+mn-cs"/>
                <a:hlinkClick r:id="rId3" tooltip="Confucius"/>
              </a:rPr>
              <a:t>Confucius</a:t>
            </a:r>
            <a:r>
              <a:rPr lang="en-US" sz="1200" b="0" i="0"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hlinkClick r:id="rId4" tooltip="Koxinga"/>
              </a:rPr>
              <a:t>Koxinga</a:t>
            </a:r>
            <a:r>
              <a:rPr lang="en-US" sz="1200" b="0" i="0" kern="1200" dirty="0" smtClean="0">
                <a:solidFill>
                  <a:schemeClr val="tx1"/>
                </a:solidFill>
                <a:effectLst/>
                <a:latin typeface="+mn-lt"/>
                <a:ea typeface="+mn-ea"/>
                <a:cs typeface="+mn-cs"/>
              </a:rPr>
              <a:t> and </a:t>
            </a:r>
            <a:r>
              <a:rPr lang="en-US" sz="1200" b="0" i="0" u="none" strike="noStrike" kern="1200" dirty="0" smtClean="0">
                <a:solidFill>
                  <a:schemeClr val="tx1"/>
                </a:solidFill>
                <a:effectLst/>
                <a:latin typeface="+mn-lt"/>
                <a:ea typeface="+mn-ea"/>
                <a:cs typeface="+mn-cs"/>
                <a:hlinkClick r:id="rId5" tooltip="Qin Shi Huangdi"/>
              </a:rPr>
              <a:t>Qin Shi </a:t>
            </a:r>
            <a:r>
              <a:rPr lang="en-US" sz="1200" b="0" i="0" u="none" strike="noStrike" kern="1200" dirty="0" err="1" smtClean="0">
                <a:solidFill>
                  <a:schemeClr val="tx1"/>
                </a:solidFill>
                <a:effectLst/>
                <a:latin typeface="+mn-lt"/>
                <a:ea typeface="+mn-ea"/>
                <a:cs typeface="+mn-cs"/>
                <a:hlinkClick r:id="rId5" tooltip="Qin Shi Huangdi"/>
              </a:rPr>
              <a:t>Huangdi</a:t>
            </a:r>
            <a:r>
              <a:rPr lang="en-US" sz="1200" b="0" i="0" kern="1200" dirty="0" smtClean="0">
                <a:solidFill>
                  <a:schemeClr val="tx1"/>
                </a:solidFill>
                <a:effectLst/>
                <a:latin typeface="+mn-lt"/>
                <a:ea typeface="+mn-ea"/>
                <a:cs typeface="+mn-cs"/>
              </a:rPr>
              <a:t> (the First Emperor of China), as well as monthly opinion columns for </a:t>
            </a:r>
            <a:r>
              <a:rPr lang="en-US" sz="1200" b="0" i="1" u="none" strike="noStrike" kern="1200" dirty="0" smtClean="0">
                <a:solidFill>
                  <a:schemeClr val="tx1"/>
                </a:solidFill>
                <a:effectLst/>
                <a:latin typeface="+mn-lt"/>
                <a:ea typeface="+mn-ea"/>
                <a:cs typeface="+mn-cs"/>
                <a:hlinkClick r:id="rId6" tooltip="Neo (magazine)"/>
              </a:rPr>
              <a:t>Neo</a:t>
            </a:r>
            <a:r>
              <a:rPr lang="en-US" sz="1200" b="0" i="0" kern="1200" dirty="0" smtClean="0">
                <a:solidFill>
                  <a:schemeClr val="tx1"/>
                </a:solidFill>
                <a:effectLst/>
                <a:latin typeface="+mn-lt"/>
                <a:ea typeface="+mn-ea"/>
                <a:cs typeface="+mn-cs"/>
              </a:rPr>
              <a:t> magazine. He is also the co-author of encyclopedias of </a:t>
            </a:r>
            <a:r>
              <a:rPr lang="en-US" sz="1200" b="0" i="0" u="none" strike="noStrike" kern="1200" dirty="0" smtClean="0">
                <a:solidFill>
                  <a:schemeClr val="tx1"/>
                </a:solidFill>
                <a:effectLst/>
                <a:latin typeface="+mn-lt"/>
                <a:ea typeface="+mn-ea"/>
                <a:cs typeface="+mn-cs"/>
                <a:hlinkClick r:id="rId7" tooltip="Anime"/>
              </a:rPr>
              <a:t>anime</a:t>
            </a:r>
            <a:r>
              <a:rPr lang="en-US" sz="1200" b="0" i="0" kern="1200" dirty="0" smtClean="0">
                <a:solidFill>
                  <a:schemeClr val="tx1"/>
                </a:solidFill>
                <a:effectLst/>
                <a:latin typeface="+mn-lt"/>
                <a:ea typeface="+mn-ea"/>
                <a:cs typeface="+mn-cs"/>
              </a:rPr>
              <a:t> and </a:t>
            </a:r>
            <a:r>
              <a:rPr lang="en-US" sz="1200" b="0" i="0" u="none" strike="noStrike" kern="1200" dirty="0" smtClean="0">
                <a:solidFill>
                  <a:schemeClr val="tx1"/>
                </a:solidFill>
                <a:effectLst/>
                <a:latin typeface="+mn-lt"/>
                <a:ea typeface="+mn-ea"/>
                <a:cs typeface="+mn-cs"/>
                <a:hlinkClick r:id="rId8" tooltip="Japanese television drama"/>
              </a:rPr>
              <a:t>Japanese television dramas</a:t>
            </a:r>
            <a:r>
              <a:rPr lang="en-US" sz="1200" b="0" i="0" kern="1200" dirty="0" smtClean="0">
                <a:solidFill>
                  <a:schemeClr val="tx1"/>
                </a:solidFill>
                <a:effectLst/>
                <a:latin typeface="+mn-lt"/>
                <a:ea typeface="+mn-ea"/>
                <a:cs typeface="+mn-cs"/>
              </a:rPr>
              <a:t>.</a:t>
            </a:r>
            <a:endParaRPr lang="is-IS" dirty="0"/>
          </a:p>
        </p:txBody>
      </p:sp>
      <p:sp>
        <p:nvSpPr>
          <p:cNvPr id="4" name="Slide Number Placeholder 3"/>
          <p:cNvSpPr>
            <a:spLocks noGrp="1"/>
          </p:cNvSpPr>
          <p:nvPr>
            <p:ph type="sldNum" sz="quarter" idx="10"/>
          </p:nvPr>
        </p:nvSpPr>
        <p:spPr/>
        <p:txBody>
          <a:bodyPr/>
          <a:lstStyle/>
          <a:p>
            <a:fld id="{0C54A90A-CE25-435F-ACFE-4D2F26F3CBE7}" type="slidenum">
              <a:rPr lang="is-IS" smtClean="0"/>
              <a:t>4</a:t>
            </a:fld>
            <a:endParaRPr lang="is-IS"/>
          </a:p>
        </p:txBody>
      </p:sp>
    </p:spTree>
    <p:extLst>
      <p:ext uri="{BB962C8B-B14F-4D97-AF65-F5344CB8AC3E}">
        <p14:creationId xmlns:p14="http://schemas.microsoft.com/office/powerpoint/2010/main" val="772433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smtClean="0"/>
              <a:t>Árið 2011 greiddu lífeyrissjóðir 2/3 af eftirlaunum landsmanna</a:t>
            </a:r>
            <a:endParaRPr lang="is-IS" dirty="0"/>
          </a:p>
        </p:txBody>
      </p:sp>
      <p:sp>
        <p:nvSpPr>
          <p:cNvPr id="4" name="Slide Number Placeholder 3"/>
          <p:cNvSpPr>
            <a:spLocks noGrp="1"/>
          </p:cNvSpPr>
          <p:nvPr>
            <p:ph type="sldNum" sz="quarter" idx="10"/>
          </p:nvPr>
        </p:nvSpPr>
        <p:spPr/>
        <p:txBody>
          <a:bodyPr/>
          <a:lstStyle/>
          <a:p>
            <a:fld id="{0C54A90A-CE25-435F-ACFE-4D2F26F3CBE7}" type="slidenum">
              <a:rPr lang="is-IS" smtClean="0"/>
              <a:t>7</a:t>
            </a:fld>
            <a:endParaRPr lang="is-IS"/>
          </a:p>
        </p:txBody>
      </p:sp>
    </p:spTree>
    <p:extLst>
      <p:ext uri="{BB962C8B-B14F-4D97-AF65-F5344CB8AC3E}">
        <p14:creationId xmlns:p14="http://schemas.microsoft.com/office/powerpoint/2010/main" val="2650025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A.E. "Abe" Lemons</a:t>
            </a:r>
            <a:r>
              <a:rPr lang="en-US" sz="1200" b="0" i="0" kern="1200" dirty="0" smtClean="0">
                <a:solidFill>
                  <a:schemeClr val="tx1"/>
                </a:solidFill>
                <a:effectLst/>
                <a:latin typeface="+mn-lt"/>
                <a:ea typeface="+mn-ea"/>
                <a:cs typeface="+mn-cs"/>
              </a:rPr>
              <a:t> (November 21, 1922 - September 2, 2002) was an American </a:t>
            </a:r>
            <a:r>
              <a:rPr lang="en-US" sz="1200" b="0" i="0" u="none" strike="noStrike" kern="1200" dirty="0" smtClean="0">
                <a:solidFill>
                  <a:schemeClr val="tx1"/>
                </a:solidFill>
                <a:effectLst/>
                <a:latin typeface="+mn-lt"/>
                <a:ea typeface="+mn-ea"/>
                <a:cs typeface="+mn-cs"/>
                <a:hlinkClick r:id="rId3" tooltip="College basketball"/>
              </a:rPr>
              <a:t>college basketball</a:t>
            </a:r>
            <a:r>
              <a:rPr lang="en-US" sz="1200" b="0" i="0" kern="1200" dirty="0" smtClean="0">
                <a:solidFill>
                  <a:schemeClr val="tx1"/>
                </a:solidFill>
                <a:effectLst/>
                <a:latin typeface="+mn-lt"/>
                <a:ea typeface="+mn-ea"/>
                <a:cs typeface="+mn-cs"/>
              </a:rPr>
              <a:t> player and coach. As a coach at </a:t>
            </a:r>
            <a:r>
              <a:rPr lang="en-US" sz="1200" b="0" i="0" u="none" strike="noStrike" kern="1200" dirty="0" smtClean="0">
                <a:solidFill>
                  <a:schemeClr val="tx1"/>
                </a:solidFill>
                <a:effectLst/>
                <a:latin typeface="+mn-lt"/>
                <a:ea typeface="+mn-ea"/>
                <a:cs typeface="+mn-cs"/>
                <a:hlinkClick r:id="rId4" tooltip="Oklahoma City University"/>
              </a:rPr>
              <a:t>Oklahoma City </a:t>
            </a:r>
            <a:r>
              <a:rPr lang="en-US" sz="1200" b="0" i="0" u="none" strike="noStrike" kern="1200" dirty="0" err="1" smtClean="0">
                <a:solidFill>
                  <a:schemeClr val="tx1"/>
                </a:solidFill>
                <a:effectLst/>
                <a:latin typeface="+mn-lt"/>
                <a:ea typeface="+mn-ea"/>
                <a:cs typeface="+mn-cs"/>
                <a:hlinkClick r:id="rId4" tooltip="Oklahoma City University"/>
              </a:rPr>
              <a:t>University</a:t>
            </a:r>
            <a:r>
              <a:rPr lang="en-US" sz="1200" b="0" i="0" kern="1200" dirty="0" err="1" smtClean="0">
                <a:solidFill>
                  <a:schemeClr val="tx1"/>
                </a:solidFill>
                <a:effectLst/>
                <a:latin typeface="+mn-lt"/>
                <a:ea typeface="+mn-ea"/>
                <a:cs typeface="+mn-cs"/>
              </a:rPr>
              <a:t>,</a:t>
            </a:r>
            <a:r>
              <a:rPr lang="en-US" sz="1200" b="0" i="0" u="none" strike="noStrike" kern="1200" dirty="0" err="1" smtClean="0">
                <a:solidFill>
                  <a:schemeClr val="tx1"/>
                </a:solidFill>
                <a:effectLst/>
                <a:latin typeface="+mn-lt"/>
                <a:ea typeface="+mn-ea"/>
                <a:cs typeface="+mn-cs"/>
                <a:hlinkClick r:id="rId5" tooltip="University of Texas-Pan American"/>
              </a:rPr>
              <a:t>Texas</a:t>
            </a:r>
            <a:r>
              <a:rPr lang="en-US" sz="1200" b="0" i="0" u="none" strike="noStrike" kern="1200" dirty="0" smtClean="0">
                <a:solidFill>
                  <a:schemeClr val="tx1"/>
                </a:solidFill>
                <a:effectLst/>
                <a:latin typeface="+mn-lt"/>
                <a:ea typeface="+mn-ea"/>
                <a:cs typeface="+mn-cs"/>
                <a:hlinkClick r:id="rId5" tooltip="University of Texas-Pan American"/>
              </a:rPr>
              <a:t>-Pan American University</a:t>
            </a:r>
            <a:r>
              <a:rPr lang="en-US" sz="1200" b="0" i="0" kern="1200" dirty="0" smtClean="0">
                <a:solidFill>
                  <a:schemeClr val="tx1"/>
                </a:solidFill>
                <a:effectLst/>
                <a:latin typeface="+mn-lt"/>
                <a:ea typeface="+mn-ea"/>
                <a:cs typeface="+mn-cs"/>
              </a:rPr>
              <a:t> and the </a:t>
            </a:r>
            <a:r>
              <a:rPr lang="en-US" sz="1200" b="0" i="0" u="none" strike="noStrike" kern="1200" dirty="0" smtClean="0">
                <a:solidFill>
                  <a:schemeClr val="tx1"/>
                </a:solidFill>
                <a:effectLst/>
                <a:latin typeface="+mn-lt"/>
                <a:ea typeface="+mn-ea"/>
                <a:cs typeface="+mn-cs"/>
                <a:hlinkClick r:id="rId6" tooltip="University of Texas at Austin"/>
              </a:rPr>
              <a:t>University of Texas</a:t>
            </a:r>
            <a:r>
              <a:rPr lang="en-US" sz="1200" b="0" i="0" kern="1200" dirty="0" smtClean="0">
                <a:solidFill>
                  <a:schemeClr val="tx1"/>
                </a:solidFill>
                <a:effectLst/>
                <a:latin typeface="+mn-lt"/>
                <a:ea typeface="+mn-ea"/>
                <a:cs typeface="+mn-cs"/>
              </a:rPr>
              <a:t>, he compiled a record of 599 wins and 343 losses in 34 seasons.</a:t>
            </a:r>
            <a:endParaRPr lang="is-IS" dirty="0"/>
          </a:p>
        </p:txBody>
      </p:sp>
      <p:sp>
        <p:nvSpPr>
          <p:cNvPr id="4" name="Slide Number Placeholder 3"/>
          <p:cNvSpPr>
            <a:spLocks noGrp="1"/>
          </p:cNvSpPr>
          <p:nvPr>
            <p:ph type="sldNum" sz="quarter" idx="10"/>
          </p:nvPr>
        </p:nvSpPr>
        <p:spPr/>
        <p:txBody>
          <a:bodyPr/>
          <a:lstStyle/>
          <a:p>
            <a:fld id="{0C54A90A-CE25-435F-ACFE-4D2F26F3CBE7}" type="slidenum">
              <a:rPr lang="is-IS" smtClean="0"/>
              <a:t>12</a:t>
            </a:fld>
            <a:endParaRPr lang="is-IS"/>
          </a:p>
        </p:txBody>
      </p:sp>
    </p:spTree>
    <p:extLst>
      <p:ext uri="{BB962C8B-B14F-4D97-AF65-F5344CB8AC3E}">
        <p14:creationId xmlns:p14="http://schemas.microsoft.com/office/powerpoint/2010/main" val="2098052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Gene </a:t>
            </a:r>
            <a:r>
              <a:rPr lang="en-US" sz="1200" b="0" i="0" kern="1200" dirty="0" err="1" smtClean="0">
                <a:solidFill>
                  <a:schemeClr val="tx1"/>
                </a:solidFill>
                <a:effectLst/>
                <a:latin typeface="+mn-lt"/>
                <a:ea typeface="+mn-ea"/>
                <a:cs typeface="+mn-cs"/>
              </a:rPr>
              <a:t>Perret</a:t>
            </a:r>
            <a:r>
              <a:rPr lang="en-US" sz="1200" b="0" i="0" kern="1200" dirty="0" smtClean="0">
                <a:solidFill>
                  <a:schemeClr val="tx1"/>
                </a:solidFill>
                <a:effectLst/>
                <a:latin typeface="+mn-lt"/>
                <a:ea typeface="+mn-ea"/>
                <a:cs typeface="+mn-cs"/>
              </a:rPr>
              <a:t> has been a comedy writer since the early 1960's working for comedians such as </a:t>
            </a:r>
            <a:r>
              <a:rPr lang="en-US" sz="1200" b="0" i="0" kern="1200" dirty="0" err="1" smtClean="0">
                <a:solidFill>
                  <a:schemeClr val="tx1"/>
                </a:solidFill>
                <a:effectLst/>
                <a:latin typeface="+mn-lt"/>
                <a:ea typeface="+mn-ea"/>
                <a:cs typeface="+mn-cs"/>
              </a:rPr>
              <a:t>Slappy</a:t>
            </a:r>
            <a:r>
              <a:rPr lang="en-US" sz="1200" b="0" i="0" kern="1200" dirty="0" smtClean="0">
                <a:solidFill>
                  <a:schemeClr val="tx1"/>
                </a:solidFill>
                <a:effectLst/>
                <a:latin typeface="+mn-lt"/>
                <a:ea typeface="+mn-ea"/>
                <a:cs typeface="+mn-cs"/>
              </a:rPr>
              <a:t> White and Phyllis Diller. He's been a television comedy writer and producer since 1968. </a:t>
            </a:r>
            <a:r>
              <a:rPr lang="en-US" sz="1200" b="0" i="0" kern="1200" dirty="0" err="1" smtClean="0">
                <a:solidFill>
                  <a:schemeClr val="tx1"/>
                </a:solidFill>
                <a:effectLst/>
                <a:latin typeface="+mn-lt"/>
                <a:ea typeface="+mn-ea"/>
                <a:cs typeface="+mn-cs"/>
              </a:rPr>
              <a:t>Perret</a:t>
            </a:r>
            <a:r>
              <a:rPr lang="en-US" sz="1200" b="0" i="0" kern="1200" dirty="0" smtClean="0">
                <a:solidFill>
                  <a:schemeClr val="tx1"/>
                </a:solidFill>
                <a:effectLst/>
                <a:latin typeface="+mn-lt"/>
                <a:ea typeface="+mn-ea"/>
                <a:cs typeface="+mn-cs"/>
              </a:rPr>
              <a:t> has earned 7 Emmy nominations, including one for original music, and 2 Writer's Guild Award nominations. He has captured three Emmy awards and one Writer's Guild Award as part of the Carol Burnett Show writing staff. Gene produced "Welcome Back, </a:t>
            </a:r>
            <a:r>
              <a:rPr lang="en-US" sz="1200" b="0" i="0" kern="1200" dirty="0" err="1" smtClean="0">
                <a:solidFill>
                  <a:schemeClr val="tx1"/>
                </a:solidFill>
                <a:effectLst/>
                <a:latin typeface="+mn-lt"/>
                <a:ea typeface="+mn-ea"/>
                <a:cs typeface="+mn-cs"/>
              </a:rPr>
              <a:t>Kotter</a:t>
            </a:r>
            <a:r>
              <a:rPr lang="en-US" sz="1200" b="0" i="0" kern="1200" dirty="0" smtClean="0">
                <a:solidFill>
                  <a:schemeClr val="tx1"/>
                </a:solidFill>
                <a:effectLst/>
                <a:latin typeface="+mn-lt"/>
                <a:ea typeface="+mn-ea"/>
                <a:cs typeface="+mn-cs"/>
              </a:rPr>
              <a:t>," "Three's Company," and "The Tim Conway Show."</a:t>
            </a:r>
            <a:r>
              <a:rPr lang="en-US" dirty="0" smtClean="0"/>
              <a:t/>
            </a:r>
            <a:br>
              <a:rPr lang="en-US" dirty="0" smtClean="0"/>
            </a:br>
            <a:r>
              <a:rPr lang="en-US" sz="1200" b="0" i="0" kern="1200" dirty="0" smtClean="0">
                <a:solidFill>
                  <a:schemeClr val="tx1"/>
                </a:solidFill>
                <a:effectLst/>
                <a:latin typeface="+mn-lt"/>
                <a:ea typeface="+mn-ea"/>
                <a:cs typeface="+mn-cs"/>
              </a:rPr>
              <a:t>Gene also worked on Bob Hope's writing staff for 28 years, from 1969 until the comic's retirement -many of those years as Hope's head writer. During that time, Gene wrote for all of Bob's personal appearances and TV Specials.</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Gene </a:t>
            </a:r>
            <a:r>
              <a:rPr lang="en-US" sz="1200" b="0" i="0" kern="1200" dirty="0" err="1" smtClean="0">
                <a:solidFill>
                  <a:schemeClr val="tx1"/>
                </a:solidFill>
                <a:effectLst/>
                <a:latin typeface="+mn-lt"/>
                <a:ea typeface="+mn-ea"/>
                <a:cs typeface="+mn-cs"/>
              </a:rPr>
              <a:t>Perret</a:t>
            </a:r>
            <a:r>
              <a:rPr lang="en-US" sz="1200" b="0" i="0" kern="1200" dirty="0" smtClean="0">
                <a:solidFill>
                  <a:schemeClr val="tx1"/>
                </a:solidFill>
                <a:effectLst/>
                <a:latin typeface="+mn-lt"/>
                <a:ea typeface="+mn-ea"/>
                <a:cs typeface="+mn-cs"/>
              </a:rPr>
              <a:t> is a three-time Emmy Award winner and seasoned professional who has written for Carol Burnett, Phyllis Diller, Bill Cosby and was the head comedy writer for Bob Hope for decades. His television writing credits include Laugh In, The Carol Burnett Show, Welcome Back </a:t>
            </a:r>
            <a:r>
              <a:rPr lang="en-US" sz="1200" b="0" i="0" kern="1200" dirty="0" err="1" smtClean="0">
                <a:solidFill>
                  <a:schemeClr val="tx1"/>
                </a:solidFill>
                <a:effectLst/>
                <a:latin typeface="+mn-lt"/>
                <a:ea typeface="+mn-ea"/>
                <a:cs typeface="+mn-cs"/>
              </a:rPr>
              <a:t>Kotter</a:t>
            </a:r>
            <a:r>
              <a:rPr lang="en-US" sz="1200" b="0" i="0" kern="1200" dirty="0" smtClean="0">
                <a:solidFill>
                  <a:schemeClr val="tx1"/>
                </a:solidFill>
                <a:effectLst/>
                <a:latin typeface="+mn-lt"/>
                <a:ea typeface="+mn-ea"/>
                <a:cs typeface="+mn-cs"/>
              </a:rPr>
              <a:t>, The Tim Conway Show, Three's Company, and a host of others.</a:t>
            </a:r>
            <a:endParaRPr lang="is-IS" dirty="0"/>
          </a:p>
        </p:txBody>
      </p:sp>
      <p:sp>
        <p:nvSpPr>
          <p:cNvPr id="4" name="Slide Number Placeholder 3"/>
          <p:cNvSpPr>
            <a:spLocks noGrp="1"/>
          </p:cNvSpPr>
          <p:nvPr>
            <p:ph type="sldNum" sz="quarter" idx="10"/>
          </p:nvPr>
        </p:nvSpPr>
        <p:spPr/>
        <p:txBody>
          <a:bodyPr/>
          <a:lstStyle/>
          <a:p>
            <a:fld id="{0C54A90A-CE25-435F-ACFE-4D2F26F3CBE7}" type="slidenum">
              <a:rPr lang="is-IS" smtClean="0"/>
              <a:t>18</a:t>
            </a:fld>
            <a:endParaRPr lang="is-IS"/>
          </a:p>
        </p:txBody>
      </p:sp>
    </p:spTree>
    <p:extLst>
      <p:ext uri="{BB962C8B-B14F-4D97-AF65-F5344CB8AC3E}">
        <p14:creationId xmlns:p14="http://schemas.microsoft.com/office/powerpoint/2010/main" val="8399356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3236313" cy="4712855"/>
          </a:xfrm>
          <a:prstGeom prst="rect">
            <a:avLst/>
          </a:prstGeom>
          <a:solidFill>
            <a:srgbClr val="FFC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1618156" y="-1"/>
            <a:ext cx="7525843" cy="4712855"/>
          </a:xfrm>
          <a:prstGeom prst="rect">
            <a:avLst/>
          </a:prstGeom>
          <a:solidFill>
            <a:srgbClr val="F39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33682" b="11145"/>
          <a:stretch/>
        </p:blipFill>
        <p:spPr>
          <a:xfrm>
            <a:off x="0" y="836761"/>
            <a:ext cx="9144000" cy="3364303"/>
          </a:xfrm>
          <a:prstGeom prst="rect">
            <a:avLst/>
          </a:prstGeom>
        </p:spPr>
      </p:pic>
      <p:pic>
        <p:nvPicPr>
          <p:cNvPr id="10" name="Picture 8"/>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88848" y="5175290"/>
            <a:ext cx="2681075" cy="1187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hasCustomPrompt="1"/>
          </p:nvPr>
        </p:nvSpPr>
        <p:spPr>
          <a:xfrm>
            <a:off x="1905000" y="1373573"/>
            <a:ext cx="6934200" cy="1470025"/>
          </a:xfrm>
        </p:spPr>
        <p:txBody>
          <a:bodyPr anchor="b" anchorCtr="0"/>
          <a:lstStyle>
            <a:lvl1pPr algn="l">
              <a:defRPr>
                <a:solidFill>
                  <a:schemeClr val="bg1"/>
                </a:solidFill>
                <a:effectLst>
                  <a:outerShdw blurRad="38100" dist="38100" dir="2700000" algn="tl">
                    <a:srgbClr val="000000">
                      <a:alpha val="43137"/>
                    </a:srgbClr>
                  </a:outerShdw>
                </a:effectLst>
                <a:latin typeface="Myriad Pro"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905000" y="2990447"/>
            <a:ext cx="6400800" cy="1752600"/>
          </a:xfrm>
        </p:spPr>
        <p:txBody>
          <a:bodyPr/>
          <a:lstStyle>
            <a:lvl1pPr marL="0" indent="0" algn="l">
              <a:buNone/>
              <a:defRPr>
                <a:solidFill>
                  <a:schemeClr val="bg1"/>
                </a:solidFill>
                <a:effectLst>
                  <a:outerShdw blurRad="38100" dist="38100" dir="2700000" algn="tl">
                    <a:srgbClr val="000000">
                      <a:alpha val="43137"/>
                    </a:srgbClr>
                  </a:outerShdw>
                </a:effectLst>
                <a:latin typeface="Myriad Pro"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1442C8D-B35D-492B-B294-C90DE87DE44C}" type="datetimeFigureOut">
              <a:rPr lang="en-US" smtClean="0"/>
              <a:t>5/30/2013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69B24D-3BB5-4F51-A094-AA483AD21C63}" type="slidenum">
              <a:rPr lang="en-US" smtClean="0"/>
              <a:t>‹#›</a:t>
            </a:fld>
            <a:endParaRPr lang="en-US"/>
          </a:p>
        </p:txBody>
      </p:sp>
    </p:spTree>
    <p:extLst>
      <p:ext uri="{BB962C8B-B14F-4D97-AF65-F5344CB8AC3E}">
        <p14:creationId xmlns:p14="http://schemas.microsoft.com/office/powerpoint/2010/main" val="2524490454"/>
      </p:ext>
    </p:extLst>
  </p:cSld>
  <p:clrMapOvr>
    <a:masterClrMapping/>
  </p:clrMapOvr>
  <p:transition spd="slow">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7" name="Rectangle 6"/>
          <p:cNvSpPr/>
          <p:nvPr userDrawn="1"/>
        </p:nvSpPr>
        <p:spPr>
          <a:xfrm>
            <a:off x="0" y="0"/>
            <a:ext cx="3236313" cy="4267201"/>
          </a:xfrm>
          <a:prstGeom prst="rect">
            <a:avLst/>
          </a:prstGeom>
          <a:solidFill>
            <a:srgbClr val="FFC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1618156" y="-1"/>
            <a:ext cx="7525843" cy="4267201"/>
          </a:xfrm>
          <a:prstGeom prst="rect">
            <a:avLst/>
          </a:prstGeom>
          <a:solidFill>
            <a:srgbClr val="F39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8"/>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88848" y="4876800"/>
            <a:ext cx="2681075" cy="1187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hasCustomPrompt="1"/>
          </p:nvPr>
        </p:nvSpPr>
        <p:spPr>
          <a:xfrm>
            <a:off x="1905000" y="1373573"/>
            <a:ext cx="7162800" cy="1470025"/>
          </a:xfrm>
        </p:spPr>
        <p:txBody>
          <a:bodyPr anchor="b" anchorCtr="0"/>
          <a:lstStyle>
            <a:lvl1pPr algn="l">
              <a:defRPr>
                <a:solidFill>
                  <a:schemeClr val="bg1"/>
                </a:solidFill>
                <a:effectLst>
                  <a:outerShdw blurRad="38100" dist="38100" dir="2700000" algn="tl">
                    <a:srgbClr val="000000">
                      <a:alpha val="43137"/>
                    </a:srgbClr>
                  </a:outerShdw>
                </a:effectLst>
                <a:latin typeface="Myriad Pro"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905000" y="2990447"/>
            <a:ext cx="6400800" cy="1752600"/>
          </a:xfrm>
        </p:spPr>
        <p:txBody>
          <a:bodyPr/>
          <a:lstStyle>
            <a:lvl1pPr marL="0" indent="0" algn="l">
              <a:buNone/>
              <a:defRPr>
                <a:solidFill>
                  <a:schemeClr val="bg1"/>
                </a:solidFill>
                <a:effectLst>
                  <a:outerShdw blurRad="38100" dist="38100" dir="2700000" algn="tl">
                    <a:srgbClr val="000000">
                      <a:alpha val="43137"/>
                    </a:srgbClr>
                  </a:outerShdw>
                </a:effectLst>
                <a:latin typeface="Myriad Pro"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1442C8D-B35D-492B-B294-C90DE87DE44C}" type="datetimeFigureOut">
              <a:rPr lang="en-US" smtClean="0"/>
              <a:t>5/30/2013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69B24D-3BB5-4F51-A094-AA483AD21C63}" type="slidenum">
              <a:rPr lang="en-US" smtClean="0"/>
              <a:t>‹#›</a:t>
            </a:fld>
            <a:endParaRPr lang="en-US"/>
          </a:p>
        </p:txBody>
      </p:sp>
    </p:spTree>
    <p:extLst>
      <p:ext uri="{BB962C8B-B14F-4D97-AF65-F5344CB8AC3E}">
        <p14:creationId xmlns:p14="http://schemas.microsoft.com/office/powerpoint/2010/main" val="2227727165"/>
      </p:ext>
    </p:extLst>
  </p:cSld>
  <p:clrMapOvr>
    <a:masterClrMapping/>
  </p:clrMapOvr>
  <p:transition spd="slow">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140677"/>
            <a:ext cx="7848600" cy="990600"/>
          </a:xfrm>
          <a:prstGeom prst="rect">
            <a:avLst/>
          </a:prstGeom>
          <a:solidFill>
            <a:srgbClr val="FFC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27024" y="134816"/>
            <a:ext cx="762719" cy="855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userDrawn="1"/>
        </p:nvSpPr>
        <p:spPr>
          <a:xfrm>
            <a:off x="0" y="0"/>
            <a:ext cx="7848600" cy="1037492"/>
          </a:xfrm>
          <a:prstGeom prst="rect">
            <a:avLst/>
          </a:prstGeom>
          <a:solidFill>
            <a:srgbClr val="F39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119330"/>
            <a:ext cx="8229600" cy="1143000"/>
          </a:xfrm>
        </p:spPr>
        <p:txBody>
          <a:bodyPr>
            <a:normAutofit/>
          </a:bodyPr>
          <a:lstStyle>
            <a:lvl1pPr algn="l">
              <a:defRPr sz="3600">
                <a:solidFill>
                  <a:schemeClr val="bg1"/>
                </a:solidFill>
                <a:latin typeface="Myriad Pro"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44892"/>
            <a:ext cx="8229600" cy="4525963"/>
          </a:xfrm>
        </p:spPr>
        <p:txBody>
          <a:bodyPr/>
          <a:lstStyle>
            <a:lvl1pPr>
              <a:defRPr>
                <a:latin typeface="Myriad Pro" pitchFamily="34" charset="0"/>
              </a:defRPr>
            </a:lvl1pPr>
            <a:lvl2pPr>
              <a:defRPr>
                <a:latin typeface="Myriad Pro" pitchFamily="34" charset="0"/>
              </a:defRPr>
            </a:lvl2pPr>
            <a:lvl3pPr>
              <a:defRPr>
                <a:latin typeface="Myriad Pro" pitchFamily="34" charset="0"/>
              </a:defRPr>
            </a:lvl3pPr>
            <a:lvl4pPr>
              <a:defRPr>
                <a:latin typeface="Myriad Pro" pitchFamily="34" charset="0"/>
              </a:defRPr>
            </a:lvl4pPr>
            <a:lvl5pPr>
              <a:defRPr>
                <a:latin typeface="Myriad Pro"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41442C8D-B35D-492B-B294-C90DE87DE44C}" type="datetimeFigureOut">
              <a:rPr lang="en-US" smtClean="0"/>
              <a:t>5/30/2013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69B24D-3BB5-4F51-A094-AA483AD21C63}" type="slidenum">
              <a:rPr lang="en-US" smtClean="0"/>
              <a:t>‹#›</a:t>
            </a:fld>
            <a:endParaRPr lang="en-US"/>
          </a:p>
        </p:txBody>
      </p:sp>
    </p:spTree>
    <p:extLst>
      <p:ext uri="{BB962C8B-B14F-4D97-AF65-F5344CB8AC3E}">
        <p14:creationId xmlns:p14="http://schemas.microsoft.com/office/powerpoint/2010/main" val="1054829506"/>
      </p:ext>
    </p:extLst>
  </p:cSld>
  <p:clrMapOvr>
    <a:masterClrMapping/>
  </p:clrMapOvr>
  <p:transition spd="slow">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Rectangle 10"/>
          <p:cNvSpPr/>
          <p:nvPr userDrawn="1"/>
        </p:nvSpPr>
        <p:spPr>
          <a:xfrm>
            <a:off x="0" y="1274884"/>
            <a:ext cx="7848600" cy="5583115"/>
          </a:xfrm>
          <a:prstGeom prst="rect">
            <a:avLst/>
          </a:prstGeom>
          <a:solidFill>
            <a:srgbClr val="FFF2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2313" y="2631465"/>
            <a:ext cx="7772400" cy="1362075"/>
          </a:xfrm>
        </p:spPr>
        <p:txBody>
          <a:bodyPr anchor="t"/>
          <a:lstStyle>
            <a:lvl1pPr algn="l">
              <a:defRPr sz="4000" b="0" cap="all">
                <a:latin typeface="Myriad Pro"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722313" y="1131278"/>
            <a:ext cx="7772400" cy="1500187"/>
          </a:xfrm>
        </p:spPr>
        <p:txBody>
          <a:bodyPr anchor="b"/>
          <a:lstStyle>
            <a:lvl1pPr marL="0" indent="0">
              <a:buNone/>
              <a:defRPr sz="2000" b="0">
                <a:solidFill>
                  <a:schemeClr val="tx1"/>
                </a:solidFill>
                <a:latin typeface="Myriad Pro"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442C8D-B35D-492B-B294-C90DE87DE44C}" type="datetimeFigureOut">
              <a:rPr lang="en-US" smtClean="0"/>
              <a:t>5/30/2013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69B24D-3BB5-4F51-A094-AA483AD21C63}" type="slidenum">
              <a:rPr lang="en-US" smtClean="0"/>
              <a:t>‹#›</a:t>
            </a:fld>
            <a:endParaRPr lang="en-US"/>
          </a:p>
        </p:txBody>
      </p:sp>
      <p:sp>
        <p:nvSpPr>
          <p:cNvPr id="7" name="Rectangle 6"/>
          <p:cNvSpPr/>
          <p:nvPr userDrawn="1"/>
        </p:nvSpPr>
        <p:spPr>
          <a:xfrm>
            <a:off x="0" y="140677"/>
            <a:ext cx="7848600" cy="990600"/>
          </a:xfrm>
          <a:prstGeom prst="rect">
            <a:avLst/>
          </a:prstGeom>
          <a:solidFill>
            <a:srgbClr val="FFC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27024" y="134816"/>
            <a:ext cx="762719" cy="855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userDrawn="1"/>
        </p:nvSpPr>
        <p:spPr>
          <a:xfrm>
            <a:off x="0" y="0"/>
            <a:ext cx="7848600" cy="1037492"/>
          </a:xfrm>
          <a:prstGeom prst="rect">
            <a:avLst/>
          </a:prstGeom>
          <a:solidFill>
            <a:srgbClr val="F39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3801804"/>
      </p:ext>
    </p:extLst>
  </p:cSld>
  <p:clrMapOvr>
    <a:masterClrMapping/>
  </p:clrMapOvr>
  <p:transition spd="slow">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userDrawn="1"/>
        </p:nvSpPr>
        <p:spPr>
          <a:xfrm>
            <a:off x="0" y="140677"/>
            <a:ext cx="7848600" cy="990600"/>
          </a:xfrm>
          <a:prstGeom prst="rect">
            <a:avLst/>
          </a:prstGeom>
          <a:solidFill>
            <a:srgbClr val="FFC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27024" y="134816"/>
            <a:ext cx="762719" cy="855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userDrawn="1"/>
        </p:nvSpPr>
        <p:spPr>
          <a:xfrm>
            <a:off x="0" y="0"/>
            <a:ext cx="7848600" cy="1037492"/>
          </a:xfrm>
          <a:prstGeom prst="rect">
            <a:avLst/>
          </a:prstGeom>
          <a:solidFill>
            <a:srgbClr val="F39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76200"/>
            <a:ext cx="8229600" cy="1143000"/>
          </a:xfrm>
        </p:spPr>
        <p:txBody>
          <a:bodyPr>
            <a:normAutofit/>
          </a:bodyPr>
          <a:lstStyle>
            <a:lvl1pPr algn="l">
              <a:defRPr sz="3600">
                <a:solidFill>
                  <a:schemeClr val="bg1"/>
                </a:solidFill>
                <a:latin typeface="Myriad Pro"/>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447800"/>
            <a:ext cx="4038600" cy="4525963"/>
          </a:xfrm>
        </p:spPr>
        <p:txBody>
          <a:bodyPr>
            <a:normAutofit/>
          </a:bodyPr>
          <a:lstStyle>
            <a:lvl1pPr>
              <a:defRPr sz="2000">
                <a:latin typeface="Myriad Pro"/>
              </a:defRPr>
            </a:lvl1pPr>
            <a:lvl2pPr>
              <a:defRPr sz="1800">
                <a:latin typeface="Myriad Pro"/>
              </a:defRPr>
            </a:lvl2pPr>
            <a:lvl3pPr>
              <a:defRPr sz="1600">
                <a:latin typeface="Myriad Pro"/>
              </a:defRPr>
            </a:lvl3pPr>
            <a:lvl4pPr>
              <a:defRPr sz="1400">
                <a:latin typeface="Myriad Pro"/>
              </a:defRPr>
            </a:lvl4pPr>
            <a:lvl5pPr>
              <a:defRPr sz="1400">
                <a:latin typeface="Myriad Pro"/>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447800"/>
            <a:ext cx="4038600" cy="4525963"/>
          </a:xfrm>
        </p:spPr>
        <p:txBody>
          <a:bodyPr>
            <a:normAutofit/>
          </a:bodyPr>
          <a:lstStyle>
            <a:lvl1pPr>
              <a:defRPr sz="2000">
                <a:latin typeface="Myriad Pro"/>
              </a:defRPr>
            </a:lvl1pPr>
            <a:lvl2pPr>
              <a:defRPr sz="1800">
                <a:latin typeface="Myriad Pro"/>
              </a:defRPr>
            </a:lvl2pPr>
            <a:lvl3pPr>
              <a:defRPr sz="1600">
                <a:latin typeface="Myriad Pro"/>
              </a:defRPr>
            </a:lvl3pPr>
            <a:lvl4pPr>
              <a:defRPr sz="1400">
                <a:latin typeface="Myriad Pro"/>
              </a:defRPr>
            </a:lvl4pPr>
            <a:lvl5pPr>
              <a:defRPr sz="1400">
                <a:latin typeface="Myriad Pro"/>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1442C8D-B35D-492B-B294-C90DE87DE44C}" type="datetimeFigureOut">
              <a:rPr lang="en-US" smtClean="0"/>
              <a:t>5/30/2013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69B24D-3BB5-4F51-A094-AA483AD21C63}" type="slidenum">
              <a:rPr lang="en-US" smtClean="0"/>
              <a:t>‹#›</a:t>
            </a:fld>
            <a:endParaRPr lang="en-US"/>
          </a:p>
        </p:txBody>
      </p:sp>
    </p:spTree>
    <p:extLst>
      <p:ext uri="{BB962C8B-B14F-4D97-AF65-F5344CB8AC3E}">
        <p14:creationId xmlns:p14="http://schemas.microsoft.com/office/powerpoint/2010/main" val="3834268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Rectangle 11"/>
          <p:cNvSpPr/>
          <p:nvPr userDrawn="1"/>
        </p:nvSpPr>
        <p:spPr>
          <a:xfrm>
            <a:off x="0" y="140677"/>
            <a:ext cx="7848600" cy="990600"/>
          </a:xfrm>
          <a:prstGeom prst="rect">
            <a:avLst/>
          </a:prstGeom>
          <a:solidFill>
            <a:srgbClr val="FFC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27024" y="134816"/>
            <a:ext cx="762719" cy="855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userDrawn="1"/>
        </p:nvSpPr>
        <p:spPr>
          <a:xfrm>
            <a:off x="0" y="0"/>
            <a:ext cx="7848600" cy="1037492"/>
          </a:xfrm>
          <a:prstGeom prst="rect">
            <a:avLst/>
          </a:prstGeom>
          <a:solidFill>
            <a:srgbClr val="F39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76200"/>
            <a:ext cx="8229600" cy="1143000"/>
          </a:xfrm>
        </p:spPr>
        <p:txBody>
          <a:bodyPr>
            <a:normAutofit/>
          </a:bodyPr>
          <a:lstStyle>
            <a:lvl1pPr algn="l">
              <a:defRPr sz="3600">
                <a:solidFill>
                  <a:schemeClr val="bg1"/>
                </a:solidFill>
                <a:latin typeface="Myriad Pro"/>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447800"/>
            <a:ext cx="4040188" cy="639762"/>
          </a:xfrm>
        </p:spPr>
        <p:txBody>
          <a:bodyPr anchor="b"/>
          <a:lstStyle>
            <a:lvl1pPr marL="0" indent="0">
              <a:buNone/>
              <a:defRPr sz="2000" b="1">
                <a:latin typeface="Myriad Pro"/>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7562"/>
            <a:ext cx="4040188" cy="3951288"/>
          </a:xfrm>
        </p:spPr>
        <p:txBody>
          <a:bodyPr>
            <a:normAutofit/>
          </a:bodyPr>
          <a:lstStyle>
            <a:lvl1pPr>
              <a:defRPr sz="2000">
                <a:latin typeface="Myriad Pro"/>
              </a:defRPr>
            </a:lvl1pPr>
            <a:lvl2pPr>
              <a:defRPr sz="1800">
                <a:latin typeface="Myriad Pro"/>
              </a:defRPr>
            </a:lvl2pPr>
            <a:lvl3pPr>
              <a:defRPr sz="1600">
                <a:latin typeface="Myriad Pro"/>
              </a:defRPr>
            </a:lvl3pPr>
            <a:lvl4pPr>
              <a:defRPr sz="1400">
                <a:latin typeface="Myriad Pro"/>
              </a:defRPr>
            </a:lvl4pPr>
            <a:lvl5pPr>
              <a:defRPr sz="1400">
                <a:latin typeface="Myriad Pro"/>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447800"/>
            <a:ext cx="4041775" cy="639762"/>
          </a:xfrm>
        </p:spPr>
        <p:txBody>
          <a:bodyPr anchor="b"/>
          <a:lstStyle>
            <a:lvl1pPr marL="0" indent="0">
              <a:buNone/>
              <a:defRPr sz="2000" b="1">
                <a:latin typeface="Myriad Pro"/>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7562"/>
            <a:ext cx="4041775" cy="3951288"/>
          </a:xfrm>
        </p:spPr>
        <p:txBody>
          <a:bodyPr>
            <a:normAutofit/>
          </a:bodyPr>
          <a:lstStyle>
            <a:lvl1pPr>
              <a:defRPr sz="2000">
                <a:latin typeface="Myriad Pro"/>
              </a:defRPr>
            </a:lvl1pPr>
            <a:lvl2pPr>
              <a:defRPr sz="1800">
                <a:latin typeface="Myriad Pro"/>
              </a:defRPr>
            </a:lvl2pPr>
            <a:lvl3pPr>
              <a:defRPr sz="1600">
                <a:latin typeface="Myriad Pro"/>
              </a:defRPr>
            </a:lvl3pPr>
            <a:lvl4pPr>
              <a:defRPr sz="1400">
                <a:latin typeface="Myriad Pro"/>
              </a:defRPr>
            </a:lvl4pPr>
            <a:lvl5pPr>
              <a:defRPr sz="1400">
                <a:latin typeface="Myriad Pro"/>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1442C8D-B35D-492B-B294-C90DE87DE44C}" type="datetimeFigureOut">
              <a:rPr lang="en-US" smtClean="0"/>
              <a:t>5/30/2013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69B24D-3BB5-4F51-A094-AA483AD21C63}" type="slidenum">
              <a:rPr lang="en-US" smtClean="0"/>
              <a:t>‹#›</a:t>
            </a:fld>
            <a:endParaRPr lang="en-US"/>
          </a:p>
        </p:txBody>
      </p:sp>
    </p:spTree>
    <p:extLst>
      <p:ext uri="{BB962C8B-B14F-4D97-AF65-F5344CB8AC3E}">
        <p14:creationId xmlns:p14="http://schemas.microsoft.com/office/powerpoint/2010/main" val="2426843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Rectangle 7"/>
          <p:cNvSpPr/>
          <p:nvPr userDrawn="1"/>
        </p:nvSpPr>
        <p:spPr>
          <a:xfrm>
            <a:off x="0" y="140677"/>
            <a:ext cx="7848600" cy="990600"/>
          </a:xfrm>
          <a:prstGeom prst="rect">
            <a:avLst/>
          </a:prstGeom>
          <a:solidFill>
            <a:srgbClr val="FFC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0"/>
            <a:ext cx="7848600" cy="1037492"/>
          </a:xfrm>
          <a:prstGeom prst="rect">
            <a:avLst/>
          </a:prstGeom>
          <a:solidFill>
            <a:srgbClr val="F39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35684" y="0"/>
            <a:ext cx="8229600" cy="1143000"/>
          </a:xfrm>
        </p:spPr>
        <p:txBody>
          <a:bodyPr>
            <a:normAutofit/>
          </a:bodyPr>
          <a:lstStyle>
            <a:lvl1pPr algn="l">
              <a:defRPr sz="3600">
                <a:solidFill>
                  <a:schemeClr val="bg1"/>
                </a:solidFill>
                <a:latin typeface="Myriad Pro"/>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41442C8D-B35D-492B-B294-C90DE87DE44C}" type="datetimeFigureOut">
              <a:rPr lang="en-US" smtClean="0"/>
              <a:t>5/30/2013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69B24D-3BB5-4F51-A094-AA483AD21C63}" type="slidenum">
              <a:rPr lang="en-US" smtClean="0"/>
              <a:t>‹#›</a:t>
            </a:fld>
            <a:endParaRPr lang="en-US"/>
          </a:p>
        </p:txBody>
      </p:sp>
      <p:pic>
        <p:nvPicPr>
          <p:cNvPr id="6" name="Picture 5"/>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27024" y="134816"/>
            <a:ext cx="762719" cy="855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0582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p:cNvSpPr/>
          <p:nvPr userDrawn="1"/>
        </p:nvSpPr>
        <p:spPr>
          <a:xfrm>
            <a:off x="0" y="140677"/>
            <a:ext cx="7848600" cy="990600"/>
          </a:xfrm>
          <a:prstGeom prst="rect">
            <a:avLst/>
          </a:prstGeom>
          <a:solidFill>
            <a:srgbClr val="FFC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41442C8D-B35D-492B-B294-C90DE87DE44C}" type="datetimeFigureOut">
              <a:rPr lang="en-US" smtClean="0"/>
              <a:t>5/30/2013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69B24D-3BB5-4F51-A094-AA483AD21C63}" type="slidenum">
              <a:rPr lang="en-US" smtClean="0"/>
              <a:t>‹#›</a:t>
            </a:fld>
            <a:endParaRPr lang="en-US"/>
          </a:p>
        </p:txBody>
      </p:sp>
      <p:pic>
        <p:nvPicPr>
          <p:cNvPr id="5"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27024" y="134816"/>
            <a:ext cx="762719" cy="855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userDrawn="1"/>
        </p:nvSpPr>
        <p:spPr>
          <a:xfrm>
            <a:off x="0" y="0"/>
            <a:ext cx="7848600" cy="1037492"/>
          </a:xfrm>
          <a:prstGeom prst="rect">
            <a:avLst/>
          </a:prstGeom>
          <a:solidFill>
            <a:srgbClr val="F39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7241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442C8D-B35D-492B-B294-C90DE87DE44C}" type="datetimeFigureOut">
              <a:rPr lang="en-US" smtClean="0"/>
              <a:t>5/30/2013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69B24D-3BB5-4F51-A094-AA483AD21C63}" type="slidenum">
              <a:rPr lang="en-US" smtClean="0"/>
              <a:t>‹#›</a:t>
            </a:fld>
            <a:endParaRPr lang="en-US"/>
          </a:p>
        </p:txBody>
      </p:sp>
    </p:spTree>
    <p:extLst>
      <p:ext uri="{BB962C8B-B14F-4D97-AF65-F5344CB8AC3E}">
        <p14:creationId xmlns:p14="http://schemas.microsoft.com/office/powerpoint/2010/main" val="3458562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442C8D-B35D-492B-B294-C90DE87DE44C}" type="datetimeFigureOut">
              <a:rPr lang="en-US" smtClean="0"/>
              <a:t>5/30/2013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69B24D-3BB5-4F51-A094-AA483AD21C63}" type="slidenum">
              <a:rPr lang="en-US" smtClean="0"/>
              <a:t>‹#›</a:t>
            </a:fld>
            <a:endParaRPr lang="en-US"/>
          </a:p>
        </p:txBody>
      </p:sp>
    </p:spTree>
    <p:extLst>
      <p:ext uri="{BB962C8B-B14F-4D97-AF65-F5344CB8AC3E}">
        <p14:creationId xmlns:p14="http://schemas.microsoft.com/office/powerpoint/2010/main" val="231646025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hyperlink" Target="http://gottadvita.verdandi.is/" TargetMode="External"/><Relationship Id="rId2" Type="http://schemas.openxmlformats.org/officeDocument/2006/relationships/hyperlink" Target="http://www.gottadvita.is/" TargetMode="External"/><Relationship Id="rId1" Type="http://schemas.openxmlformats.org/officeDocument/2006/relationships/slideLayout" Target="../slideLayouts/slideLayout3.xml"/><Relationship Id="rId5" Type="http://schemas.openxmlformats.org/officeDocument/2006/relationships/hyperlink" Target="http://ll.is.w7.x.is/" TargetMode="External"/><Relationship Id="rId4" Type="http://schemas.openxmlformats.org/officeDocument/2006/relationships/hyperlink" Target="http://www.ll.is/"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lIns="0" tIns="0" rIns="0" bIns="0" anchor="b" anchorCtr="0"/>
          <a:lstStyle/>
          <a:p>
            <a:pPr algn="l"/>
            <a:r>
              <a:rPr lang="is-IS" dirty="0" smtClean="0">
                <a:solidFill>
                  <a:schemeClr val="bg1"/>
                </a:solidFill>
                <a:effectLst>
                  <a:outerShdw blurRad="38100" dist="38100" dir="2700000" algn="tl">
                    <a:srgbClr val="000000">
                      <a:alpha val="43137"/>
                    </a:srgbClr>
                  </a:outerShdw>
                </a:effectLst>
                <a:latin typeface="Myriad Pro" pitchFamily="34" charset="0"/>
              </a:rPr>
              <a:t>Aðalfundur 2013</a:t>
            </a:r>
            <a:endParaRPr lang="en-US" dirty="0">
              <a:solidFill>
                <a:schemeClr val="bg1"/>
              </a:solidFill>
              <a:effectLst>
                <a:outerShdw blurRad="38100" dist="38100" dir="2700000" algn="tl">
                  <a:srgbClr val="000000">
                    <a:alpha val="43137"/>
                  </a:srgbClr>
                </a:outerShdw>
              </a:effectLst>
              <a:latin typeface="Myriad Pro" pitchFamily="34" charset="0"/>
            </a:endParaRPr>
          </a:p>
        </p:txBody>
      </p:sp>
      <p:sp>
        <p:nvSpPr>
          <p:cNvPr id="3" name="Subtitle 2"/>
          <p:cNvSpPr>
            <a:spLocks noGrp="1"/>
          </p:cNvSpPr>
          <p:nvPr>
            <p:ph type="subTitle" idx="1"/>
          </p:nvPr>
        </p:nvSpPr>
        <p:spPr/>
        <p:txBody>
          <a:bodyPr lIns="0" tIns="0" rIns="0" bIns="0"/>
          <a:lstStyle/>
          <a:p>
            <a:pPr algn="l"/>
            <a:r>
              <a:rPr lang="is-IS" dirty="0" smtClean="0"/>
              <a:t>Grand Hótel Reykjavík</a:t>
            </a:r>
            <a:endParaRPr lang="en-US" dirty="0">
              <a:solidFill>
                <a:schemeClr val="bg1"/>
              </a:solidFill>
              <a:effectLst>
                <a:outerShdw blurRad="38100" dist="38100" dir="2700000" algn="tl">
                  <a:srgbClr val="000000">
                    <a:alpha val="43137"/>
                  </a:srgbClr>
                </a:outerShdw>
              </a:effectLst>
              <a:latin typeface="Myriad Pro" pitchFamily="34" charset="0"/>
            </a:endParaRPr>
          </a:p>
        </p:txBody>
      </p:sp>
      <p:sp>
        <p:nvSpPr>
          <p:cNvPr id="20" name="Subtitle 2"/>
          <p:cNvSpPr txBox="1">
            <a:spLocks/>
          </p:cNvSpPr>
          <p:nvPr/>
        </p:nvSpPr>
        <p:spPr>
          <a:xfrm>
            <a:off x="6553200" y="6172200"/>
            <a:ext cx="1981200" cy="381000"/>
          </a:xfrm>
          <a:prstGeom prst="rect">
            <a:avLst/>
          </a:prstGeom>
        </p:spPr>
        <p:txBody>
          <a:bodyPr vert="horz" lIns="0" tIns="0" rIns="0" bIns="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is-IS" sz="1800" dirty="0" smtClean="0">
                <a:solidFill>
                  <a:schemeClr val="tx1"/>
                </a:solidFill>
                <a:latin typeface="Myriad Pro" pitchFamily="34" charset="0"/>
              </a:rPr>
              <a:t>31. maí 2013</a:t>
            </a:r>
            <a:endParaRPr lang="en-US" sz="1800" dirty="0">
              <a:solidFill>
                <a:schemeClr val="tx1"/>
              </a:solidFill>
              <a:latin typeface="Myriad Pro" pitchFamily="34" charset="0"/>
            </a:endParaRPr>
          </a:p>
        </p:txBody>
      </p:sp>
    </p:spTree>
    <p:extLst>
      <p:ext uri="{BB962C8B-B14F-4D97-AF65-F5344CB8AC3E}">
        <p14:creationId xmlns:p14="http://schemas.microsoft.com/office/powerpoint/2010/main" val="1490143877"/>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922" t="22325" r="13174" b="32226"/>
          <a:stretch/>
        </p:blipFill>
        <p:spPr bwMode="auto">
          <a:xfrm>
            <a:off x="151200" y="2134800"/>
            <a:ext cx="8678871" cy="327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is-IS" dirty="0" smtClean="0"/>
              <a:t>10 ára meðaltal &gt;3%</a:t>
            </a:r>
            <a:endParaRPr lang="is-IS" dirty="0"/>
          </a:p>
        </p:txBody>
      </p:sp>
    </p:spTree>
    <p:extLst>
      <p:ext uri="{BB962C8B-B14F-4D97-AF65-F5344CB8AC3E}">
        <p14:creationId xmlns:p14="http://schemas.microsoft.com/office/powerpoint/2010/main" val="42278671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512" t="41766" r="14059" b="13241"/>
          <a:stretch/>
        </p:blipFill>
        <p:spPr bwMode="auto">
          <a:xfrm>
            <a:off x="151200" y="2133600"/>
            <a:ext cx="8621487" cy="324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is-IS" sz="3200" dirty="0" smtClean="0"/>
              <a:t>Vægi erlendra eigna hefur lækkað</a:t>
            </a:r>
            <a:endParaRPr lang="is-IS" sz="3200" dirty="0"/>
          </a:p>
        </p:txBody>
      </p:sp>
      <p:sp>
        <p:nvSpPr>
          <p:cNvPr id="3" name="TextBox 2"/>
          <p:cNvSpPr txBox="1"/>
          <p:nvPr/>
        </p:nvSpPr>
        <p:spPr>
          <a:xfrm>
            <a:off x="3352799" y="2465028"/>
            <a:ext cx="1109143" cy="276999"/>
          </a:xfrm>
          <a:prstGeom prst="rect">
            <a:avLst/>
          </a:prstGeom>
          <a:noFill/>
        </p:spPr>
        <p:txBody>
          <a:bodyPr wrap="square" rtlCol="0">
            <a:spAutoFit/>
          </a:bodyPr>
          <a:lstStyle/>
          <a:p>
            <a:r>
              <a:rPr lang="is-IS" sz="1200" dirty="0" smtClean="0"/>
              <a:t>33% nóv. 2008</a:t>
            </a:r>
            <a:endParaRPr lang="is-IS" sz="1200" dirty="0"/>
          </a:p>
        </p:txBody>
      </p:sp>
      <p:sp>
        <p:nvSpPr>
          <p:cNvPr id="5" name="TextBox 4"/>
          <p:cNvSpPr txBox="1"/>
          <p:nvPr/>
        </p:nvSpPr>
        <p:spPr>
          <a:xfrm>
            <a:off x="5943600" y="3363854"/>
            <a:ext cx="522514" cy="276999"/>
          </a:xfrm>
          <a:prstGeom prst="rect">
            <a:avLst/>
          </a:prstGeom>
          <a:noFill/>
        </p:spPr>
        <p:txBody>
          <a:bodyPr wrap="square" rtlCol="0">
            <a:spAutoFit/>
          </a:bodyPr>
          <a:lstStyle/>
          <a:p>
            <a:pPr algn="r"/>
            <a:r>
              <a:rPr lang="is-IS" sz="1200" dirty="0"/>
              <a:t>2</a:t>
            </a:r>
            <a:r>
              <a:rPr lang="is-IS" sz="1200" dirty="0" smtClean="0"/>
              <a:t>3%</a:t>
            </a:r>
            <a:endParaRPr lang="is-IS" sz="1200" dirty="0"/>
          </a:p>
        </p:txBody>
      </p:sp>
      <p:sp>
        <p:nvSpPr>
          <p:cNvPr id="6" name="TextBox 5"/>
          <p:cNvSpPr txBox="1"/>
          <p:nvPr/>
        </p:nvSpPr>
        <p:spPr>
          <a:xfrm>
            <a:off x="5139257" y="3581400"/>
            <a:ext cx="1109143" cy="276999"/>
          </a:xfrm>
          <a:prstGeom prst="rect">
            <a:avLst/>
          </a:prstGeom>
          <a:noFill/>
        </p:spPr>
        <p:txBody>
          <a:bodyPr wrap="square" rtlCol="0">
            <a:spAutoFit/>
          </a:bodyPr>
          <a:lstStyle/>
          <a:p>
            <a:r>
              <a:rPr lang="is-IS" sz="1200" dirty="0" smtClean="0"/>
              <a:t>19% ág. 2012</a:t>
            </a:r>
            <a:endParaRPr lang="is-IS" sz="1200" dirty="0"/>
          </a:p>
        </p:txBody>
      </p:sp>
    </p:spTree>
    <p:extLst>
      <p:ext uri="{BB962C8B-B14F-4D97-AF65-F5344CB8AC3E}">
        <p14:creationId xmlns:p14="http://schemas.microsoft.com/office/powerpoint/2010/main" val="41264492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is-IS" sz="3600" dirty="0"/>
              <a:t>,,Það versta við að vera hættur að vinna er að eiga aldrei </a:t>
            </a:r>
            <a:r>
              <a:rPr lang="is-IS" sz="3600" dirty="0" smtClean="0"/>
              <a:t>frídag“ </a:t>
            </a:r>
            <a:endParaRPr lang="is-IS" sz="3600" dirty="0"/>
          </a:p>
        </p:txBody>
      </p:sp>
      <p:sp>
        <p:nvSpPr>
          <p:cNvPr id="4" name="Subtitle 3"/>
          <p:cNvSpPr>
            <a:spLocks noGrp="1"/>
          </p:cNvSpPr>
          <p:nvPr>
            <p:ph type="subTitle" idx="1"/>
          </p:nvPr>
        </p:nvSpPr>
        <p:spPr/>
        <p:txBody>
          <a:bodyPr>
            <a:normAutofit/>
          </a:bodyPr>
          <a:lstStyle/>
          <a:p>
            <a:r>
              <a:rPr lang="en-US" sz="2800" dirty="0"/>
              <a:t>~Abe Lemons</a:t>
            </a:r>
            <a:endParaRPr lang="is-IS" sz="2800" dirty="0"/>
          </a:p>
        </p:txBody>
      </p:sp>
    </p:spTree>
    <p:extLst>
      <p:ext uri="{BB962C8B-B14F-4D97-AF65-F5344CB8AC3E}">
        <p14:creationId xmlns:p14="http://schemas.microsoft.com/office/powerpoint/2010/main" val="3906087916"/>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041" t="31481" r="13008" b="23086"/>
          <a:stretch/>
        </p:blipFill>
        <p:spPr bwMode="auto">
          <a:xfrm>
            <a:off x="154800" y="2134800"/>
            <a:ext cx="8684543" cy="3275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is-IS" sz="3200" dirty="0" smtClean="0"/>
              <a:t>Fjárfestingarheimildir í endurskoðun</a:t>
            </a:r>
            <a:endParaRPr lang="is-IS" sz="3200" dirty="0"/>
          </a:p>
        </p:txBody>
      </p:sp>
    </p:spTree>
    <p:extLst>
      <p:ext uri="{BB962C8B-B14F-4D97-AF65-F5344CB8AC3E}">
        <p14:creationId xmlns:p14="http://schemas.microsoft.com/office/powerpoint/2010/main" val="7015595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Meðalævi lengist og lengist</a:t>
            </a:r>
            <a:endParaRPr lang="is-I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295400"/>
            <a:ext cx="8686800" cy="5283645"/>
          </a:xfrm>
          <a:prstGeom prst="rect">
            <a:avLst/>
          </a:prstGeom>
        </p:spPr>
      </p:pic>
    </p:spTree>
    <p:extLst>
      <p:ext uri="{BB962C8B-B14F-4D97-AF65-F5344CB8AC3E}">
        <p14:creationId xmlns:p14="http://schemas.microsoft.com/office/powerpoint/2010/main" val="31864054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7107" t="8512" r="18783" b="2797"/>
          <a:stretch/>
        </p:blipFill>
        <p:spPr bwMode="auto">
          <a:xfrm>
            <a:off x="8906" y="1295400"/>
            <a:ext cx="6561117" cy="5420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is-IS" dirty="0" smtClean="0"/>
              <a:t>Fræðslusíða í endurskoðun</a:t>
            </a:r>
            <a:endParaRPr lang="is-IS" dirty="0"/>
          </a:p>
        </p:txBody>
      </p:sp>
      <p:sp>
        <p:nvSpPr>
          <p:cNvPr id="4" name="TextBox 3"/>
          <p:cNvSpPr txBox="1"/>
          <p:nvPr/>
        </p:nvSpPr>
        <p:spPr>
          <a:xfrm>
            <a:off x="6781800" y="3429000"/>
            <a:ext cx="2133600" cy="369332"/>
          </a:xfrm>
          <a:prstGeom prst="rect">
            <a:avLst/>
          </a:prstGeom>
          <a:noFill/>
        </p:spPr>
        <p:txBody>
          <a:bodyPr wrap="square" rtlCol="0">
            <a:spAutoFit/>
          </a:bodyPr>
          <a:lstStyle/>
          <a:p>
            <a:r>
              <a:rPr lang="is-IS" dirty="0" smtClean="0">
                <a:solidFill>
                  <a:schemeClr val="tx1">
                    <a:lumMod val="65000"/>
                    <a:lumOff val="35000"/>
                  </a:schemeClr>
                </a:solidFill>
              </a:rPr>
              <a:t>Ný síða kynnt í dag</a:t>
            </a:r>
            <a:endParaRPr lang="is-IS" dirty="0">
              <a:solidFill>
                <a:schemeClr val="tx1">
                  <a:lumMod val="65000"/>
                  <a:lumOff val="35000"/>
                </a:schemeClr>
              </a:solidFill>
            </a:endParaRPr>
          </a:p>
        </p:txBody>
      </p:sp>
    </p:spTree>
    <p:extLst>
      <p:ext uri="{BB962C8B-B14F-4D97-AF65-F5344CB8AC3E}">
        <p14:creationId xmlns:p14="http://schemas.microsoft.com/office/powerpoint/2010/main" val="24691608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988" t="26993" r="27132" b="7690"/>
          <a:stretch/>
        </p:blipFill>
        <p:spPr bwMode="auto">
          <a:xfrm>
            <a:off x="381000" y="1524000"/>
            <a:ext cx="5867400" cy="4780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735017" y="3048000"/>
            <a:ext cx="2015457" cy="1200329"/>
          </a:xfrm>
          <a:prstGeom prst="rect">
            <a:avLst/>
          </a:prstGeom>
          <a:noFill/>
        </p:spPr>
        <p:txBody>
          <a:bodyPr wrap="square" rtlCol="0">
            <a:spAutoFit/>
          </a:bodyPr>
          <a:lstStyle/>
          <a:p>
            <a:r>
              <a:rPr lang="is-IS" dirty="0" smtClean="0">
                <a:solidFill>
                  <a:schemeClr val="tx1">
                    <a:lumMod val="65000"/>
                    <a:lumOff val="35000"/>
                  </a:schemeClr>
                </a:solidFill>
                <a:latin typeface="Myriad Pro"/>
              </a:rPr>
              <a:t>Stuttar fréttir</a:t>
            </a:r>
          </a:p>
          <a:p>
            <a:endParaRPr lang="is-IS" dirty="0">
              <a:solidFill>
                <a:schemeClr val="tx1">
                  <a:lumMod val="65000"/>
                  <a:lumOff val="35000"/>
                </a:schemeClr>
              </a:solidFill>
              <a:latin typeface="Myriad Pro"/>
            </a:endParaRPr>
          </a:p>
          <a:p>
            <a:r>
              <a:rPr lang="is-IS" dirty="0" smtClean="0">
                <a:solidFill>
                  <a:schemeClr val="tx1">
                    <a:lumMod val="65000"/>
                    <a:lumOff val="35000"/>
                  </a:schemeClr>
                </a:solidFill>
                <a:latin typeface="Myriad Pro"/>
              </a:rPr>
              <a:t>Upplýsingar og mannfagnaðir</a:t>
            </a:r>
            <a:endParaRPr lang="is-IS" dirty="0">
              <a:solidFill>
                <a:schemeClr val="tx1">
                  <a:lumMod val="65000"/>
                  <a:lumOff val="35000"/>
                </a:schemeClr>
              </a:solidFill>
              <a:latin typeface="Myriad Pro"/>
            </a:endParaRPr>
          </a:p>
        </p:txBody>
      </p:sp>
      <p:sp>
        <p:nvSpPr>
          <p:cNvPr id="4" name="Title 3"/>
          <p:cNvSpPr>
            <a:spLocks noGrp="1"/>
          </p:cNvSpPr>
          <p:nvPr>
            <p:ph type="title"/>
          </p:nvPr>
        </p:nvSpPr>
        <p:spPr/>
        <p:txBody>
          <a:bodyPr/>
          <a:lstStyle/>
          <a:p>
            <a:r>
              <a:rPr lang="is-IS" dirty="0" smtClean="0"/>
              <a:t>Í fréttum er þetta helst</a:t>
            </a:r>
            <a:endParaRPr lang="is-IS" dirty="0"/>
          </a:p>
        </p:txBody>
      </p:sp>
      <p:sp>
        <p:nvSpPr>
          <p:cNvPr id="11" name="Rectangle 10"/>
          <p:cNvSpPr/>
          <p:nvPr/>
        </p:nvSpPr>
        <p:spPr>
          <a:xfrm>
            <a:off x="533400" y="3648164"/>
            <a:ext cx="3886200" cy="122863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Tree>
    <p:extLst>
      <p:ext uri="{BB962C8B-B14F-4D97-AF65-F5344CB8AC3E}">
        <p14:creationId xmlns:p14="http://schemas.microsoft.com/office/powerpoint/2010/main" val="24602854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Margar hendur vinna mikilvæg verk</a:t>
            </a:r>
            <a:endParaRPr lang="is-I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083" t="17138" r="17367" b="14586"/>
          <a:stretch/>
        </p:blipFill>
        <p:spPr bwMode="auto">
          <a:xfrm>
            <a:off x="457198" y="4244340"/>
            <a:ext cx="3810002" cy="2444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9912" t="40335" r="49066" b="15609"/>
          <a:stretch/>
        </p:blipFill>
        <p:spPr bwMode="auto">
          <a:xfrm>
            <a:off x="457199" y="1447800"/>
            <a:ext cx="3324225"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0934" t="40335" r="18043" b="15609"/>
          <a:stretch/>
        </p:blipFill>
        <p:spPr bwMode="auto">
          <a:xfrm>
            <a:off x="5029200" y="3745982"/>
            <a:ext cx="3200400" cy="2714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34117" t="72267" r="32223" b="5138"/>
          <a:stretch/>
        </p:blipFill>
        <p:spPr bwMode="auto">
          <a:xfrm>
            <a:off x="3962400" y="1524000"/>
            <a:ext cx="4751832"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1235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905000" y="609601"/>
            <a:ext cx="5029200" cy="2233998"/>
          </a:xfrm>
        </p:spPr>
        <p:txBody>
          <a:bodyPr>
            <a:noAutofit/>
          </a:bodyPr>
          <a:lstStyle/>
          <a:p>
            <a:r>
              <a:rPr lang="is-IS" sz="3200" dirty="0" smtClean="0"/>
              <a:t>,,Það er svo gaman að eldast, að allir eru að gera það“</a:t>
            </a:r>
            <a:br>
              <a:rPr lang="is-IS" sz="3200" dirty="0" smtClean="0"/>
            </a:br>
            <a:endParaRPr lang="is-IS" sz="3200" dirty="0"/>
          </a:p>
        </p:txBody>
      </p:sp>
      <p:sp>
        <p:nvSpPr>
          <p:cNvPr id="5" name="Subtitle 4"/>
          <p:cNvSpPr>
            <a:spLocks noGrp="1"/>
          </p:cNvSpPr>
          <p:nvPr>
            <p:ph type="subTitle" idx="1"/>
          </p:nvPr>
        </p:nvSpPr>
        <p:spPr/>
        <p:txBody>
          <a:bodyPr>
            <a:normAutofit/>
          </a:bodyPr>
          <a:lstStyle/>
          <a:p>
            <a:r>
              <a:rPr lang="en-US" sz="2800" dirty="0"/>
              <a:t>~ Gene </a:t>
            </a:r>
            <a:r>
              <a:rPr lang="en-US" sz="2800" dirty="0" err="1"/>
              <a:t>Perret</a:t>
            </a:r>
            <a:endParaRPr lang="is-IS" sz="2800" dirty="0"/>
          </a:p>
        </p:txBody>
      </p:sp>
      <p:sp>
        <p:nvSpPr>
          <p:cNvPr id="4" name="Title 2"/>
          <p:cNvSpPr txBox="1">
            <a:spLocks/>
          </p:cNvSpPr>
          <p:nvPr/>
        </p:nvSpPr>
        <p:spPr>
          <a:xfrm>
            <a:off x="1905000" y="2286000"/>
            <a:ext cx="7162800" cy="555625"/>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4400" kern="1200">
                <a:solidFill>
                  <a:schemeClr val="bg1"/>
                </a:solidFill>
                <a:effectLst>
                  <a:outerShdw blurRad="38100" dist="38100" dir="2700000" algn="tl">
                    <a:srgbClr val="000000">
                      <a:alpha val="43137"/>
                    </a:srgbClr>
                  </a:outerShdw>
                </a:effectLst>
                <a:latin typeface="Myriad Pro" pitchFamily="34" charset="0"/>
                <a:ea typeface="+mj-ea"/>
                <a:cs typeface="+mj-cs"/>
              </a:defRPr>
            </a:lvl1pPr>
          </a:lstStyle>
          <a:p>
            <a:endParaRPr lang="is-IS" sz="32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838200"/>
            <a:ext cx="1991533" cy="3175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296472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438400"/>
            <a:ext cx="9144000" cy="533400"/>
          </a:xfrm>
          <a:prstGeom prst="rect">
            <a:avLst/>
          </a:prstGeom>
          <a:solidFill>
            <a:srgbClr val="FFC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r>
              <a:rPr lang="is-IS" dirty="0" smtClean="0"/>
              <a:t>Dagskrá</a:t>
            </a:r>
            <a:endParaRPr lang="is-IS" dirty="0"/>
          </a:p>
        </p:txBody>
      </p:sp>
      <p:sp>
        <p:nvSpPr>
          <p:cNvPr id="5" name="Content Placeholder 4"/>
          <p:cNvSpPr>
            <a:spLocks noGrp="1"/>
          </p:cNvSpPr>
          <p:nvPr>
            <p:ph idx="1"/>
          </p:nvPr>
        </p:nvSpPr>
        <p:spPr/>
        <p:txBody>
          <a:bodyPr>
            <a:noAutofit/>
          </a:bodyPr>
          <a:lstStyle/>
          <a:p>
            <a:pPr marL="514350" indent="-381000">
              <a:spcAft>
                <a:spcPts val="600"/>
              </a:spcAft>
              <a:buFont typeface="+mj-lt"/>
              <a:buAutoNum type="arabicPeriod"/>
            </a:pPr>
            <a:r>
              <a:rPr lang="is-IS" sz="2400" dirty="0" smtClean="0">
                <a:solidFill>
                  <a:schemeClr val="bg1">
                    <a:lumMod val="50000"/>
                  </a:schemeClr>
                </a:solidFill>
              </a:rPr>
              <a:t>Fundarsetning</a:t>
            </a:r>
          </a:p>
          <a:p>
            <a:pPr marL="514350" indent="-381000">
              <a:spcAft>
                <a:spcPts val="600"/>
              </a:spcAft>
              <a:buFont typeface="+mj-lt"/>
              <a:buAutoNum type="arabicPeriod"/>
            </a:pPr>
            <a:r>
              <a:rPr lang="is-IS" sz="2400" dirty="0" smtClean="0">
                <a:solidFill>
                  <a:schemeClr val="bg1">
                    <a:lumMod val="50000"/>
                  </a:schemeClr>
                </a:solidFill>
              </a:rPr>
              <a:t>Skýrsla </a:t>
            </a:r>
            <a:r>
              <a:rPr lang="is-IS" sz="2400" dirty="0">
                <a:solidFill>
                  <a:schemeClr val="bg1">
                    <a:lumMod val="50000"/>
                  </a:schemeClr>
                </a:solidFill>
              </a:rPr>
              <a:t>stjórnar um starfsemi á liðnu </a:t>
            </a:r>
            <a:r>
              <a:rPr lang="is-IS" sz="2400" dirty="0" smtClean="0">
                <a:solidFill>
                  <a:schemeClr val="bg1">
                    <a:lumMod val="50000"/>
                  </a:schemeClr>
                </a:solidFill>
              </a:rPr>
              <a:t>starfsári</a:t>
            </a:r>
            <a:endParaRPr lang="is-IS" sz="2400" dirty="0">
              <a:solidFill>
                <a:schemeClr val="bg1">
                  <a:lumMod val="50000"/>
                </a:schemeClr>
              </a:solidFill>
            </a:endParaRPr>
          </a:p>
          <a:p>
            <a:pPr marL="514350" indent="-381000">
              <a:spcAft>
                <a:spcPts val="600"/>
              </a:spcAft>
              <a:buFont typeface="+mj-lt"/>
              <a:buAutoNum type="arabicPeriod"/>
            </a:pPr>
            <a:r>
              <a:rPr lang="is-IS" sz="2400" dirty="0" smtClean="0"/>
              <a:t>Ársreikningur </a:t>
            </a:r>
            <a:r>
              <a:rPr lang="is-IS" sz="2400" dirty="0"/>
              <a:t>fyrir árið </a:t>
            </a:r>
            <a:r>
              <a:rPr lang="is-IS" sz="2400" dirty="0" smtClean="0"/>
              <a:t>2012</a:t>
            </a:r>
            <a:endParaRPr lang="is-IS" sz="2400" dirty="0"/>
          </a:p>
          <a:p>
            <a:pPr marL="514350" indent="-381000">
              <a:spcAft>
                <a:spcPts val="600"/>
              </a:spcAft>
              <a:buFont typeface="+mj-lt"/>
              <a:buAutoNum type="arabicPeriod"/>
            </a:pPr>
            <a:r>
              <a:rPr lang="is-IS" sz="2400" dirty="0" smtClean="0"/>
              <a:t>Tillögur </a:t>
            </a:r>
            <a:r>
              <a:rPr lang="is-IS" sz="2400" dirty="0"/>
              <a:t>að breytingum á samþykktum </a:t>
            </a:r>
            <a:r>
              <a:rPr lang="is-IS" sz="2400" dirty="0" smtClean="0"/>
              <a:t>samtakanna</a:t>
            </a:r>
            <a:endParaRPr lang="is-IS" sz="2400" dirty="0"/>
          </a:p>
          <a:p>
            <a:pPr marL="514350" indent="-381000">
              <a:spcAft>
                <a:spcPts val="600"/>
              </a:spcAft>
              <a:buFont typeface="+mj-lt"/>
              <a:buAutoNum type="arabicPeriod"/>
            </a:pPr>
            <a:r>
              <a:rPr lang="is-IS" sz="2400" dirty="0" smtClean="0"/>
              <a:t>Kjör </a:t>
            </a:r>
            <a:r>
              <a:rPr lang="is-IS" sz="2400" dirty="0"/>
              <a:t>stjórnar og </a:t>
            </a:r>
            <a:r>
              <a:rPr lang="is-IS" sz="2400" dirty="0" smtClean="0"/>
              <a:t>varastjórnar</a:t>
            </a:r>
            <a:endParaRPr lang="is-IS" sz="2400" dirty="0"/>
          </a:p>
          <a:p>
            <a:pPr marL="514350" indent="-381000">
              <a:spcAft>
                <a:spcPts val="600"/>
              </a:spcAft>
              <a:buFont typeface="+mj-lt"/>
              <a:buAutoNum type="arabicPeriod"/>
            </a:pPr>
            <a:r>
              <a:rPr lang="is-IS" sz="2400" dirty="0" smtClean="0"/>
              <a:t>Kjör endurskoðunarfyrirtæki</a:t>
            </a:r>
            <a:r>
              <a:rPr lang="is-IS" sz="2400" dirty="0"/>
              <a:t>s</a:t>
            </a:r>
          </a:p>
          <a:p>
            <a:pPr marL="514350" indent="-381000">
              <a:spcAft>
                <a:spcPts val="600"/>
              </a:spcAft>
              <a:buFont typeface="+mj-lt"/>
              <a:buAutoNum type="arabicPeriod"/>
            </a:pPr>
            <a:r>
              <a:rPr lang="is-IS" sz="2400" dirty="0" smtClean="0"/>
              <a:t>Ákvörðun </a:t>
            </a:r>
            <a:r>
              <a:rPr lang="is-IS" sz="2400" dirty="0"/>
              <a:t>þóknunar </a:t>
            </a:r>
            <a:r>
              <a:rPr lang="is-IS" sz="2400" dirty="0" smtClean="0"/>
              <a:t>stjórnar</a:t>
            </a:r>
            <a:endParaRPr lang="is-IS" sz="2400" dirty="0"/>
          </a:p>
          <a:p>
            <a:pPr marL="514350" indent="-381000">
              <a:spcAft>
                <a:spcPts val="600"/>
              </a:spcAft>
              <a:buFont typeface="+mj-lt"/>
              <a:buAutoNum type="arabicPeriod"/>
            </a:pPr>
            <a:r>
              <a:rPr lang="is-IS" sz="2400" dirty="0" smtClean="0"/>
              <a:t>Fjárhagsáætlun </a:t>
            </a:r>
            <a:r>
              <a:rPr lang="is-IS" sz="2400" dirty="0"/>
              <a:t>fyrir árið 2013 ákvörðun um árgjald til samtakanna</a:t>
            </a:r>
          </a:p>
          <a:p>
            <a:pPr marL="514350" indent="-381000">
              <a:spcAft>
                <a:spcPts val="600"/>
              </a:spcAft>
              <a:buFont typeface="+mj-lt"/>
              <a:buAutoNum type="arabicPeriod"/>
            </a:pPr>
            <a:r>
              <a:rPr lang="is-IS" sz="2400" dirty="0" smtClean="0"/>
              <a:t>Önnur mál</a:t>
            </a:r>
          </a:p>
          <a:p>
            <a:pPr marL="514350" indent="-514350">
              <a:buFont typeface="+mj-lt"/>
              <a:buAutoNum type="arabicPeriod"/>
            </a:pPr>
            <a:endParaRPr lang="is-IS" sz="2400" dirty="0"/>
          </a:p>
        </p:txBody>
      </p:sp>
    </p:spTree>
    <p:extLst>
      <p:ext uri="{BB962C8B-B14F-4D97-AF65-F5344CB8AC3E}">
        <p14:creationId xmlns:p14="http://schemas.microsoft.com/office/powerpoint/2010/main" val="2094492491"/>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is-IS" dirty="0" smtClean="0"/>
              <a:t>Dagskrá</a:t>
            </a:r>
            <a:endParaRPr lang="is-IS" dirty="0"/>
          </a:p>
        </p:txBody>
      </p:sp>
      <p:sp>
        <p:nvSpPr>
          <p:cNvPr id="5" name="Content Placeholder 4"/>
          <p:cNvSpPr>
            <a:spLocks noGrp="1"/>
          </p:cNvSpPr>
          <p:nvPr>
            <p:ph idx="1"/>
          </p:nvPr>
        </p:nvSpPr>
        <p:spPr/>
        <p:txBody>
          <a:bodyPr>
            <a:normAutofit fontScale="55000" lnSpcReduction="20000"/>
          </a:bodyPr>
          <a:lstStyle/>
          <a:p>
            <a:pPr marL="514350" indent="-514350">
              <a:buFont typeface="+mj-lt"/>
              <a:buAutoNum type="arabicPeriod"/>
            </a:pPr>
            <a:r>
              <a:rPr lang="is-IS" dirty="0" smtClean="0"/>
              <a:t>Aðalfundur LL 2013</a:t>
            </a:r>
          </a:p>
          <a:p>
            <a:pPr marL="914400" lvl="1" indent="-381000">
              <a:buFont typeface="+mj-lt"/>
              <a:buAutoNum type="alphaLcPeriod"/>
            </a:pPr>
            <a:r>
              <a:rPr lang="is-IS" dirty="0" smtClean="0"/>
              <a:t>Fundarsetning</a:t>
            </a:r>
          </a:p>
          <a:p>
            <a:pPr marL="914400" lvl="1" indent="-381000">
              <a:buFont typeface="+mj-lt"/>
              <a:buAutoNum type="alphaLcPeriod"/>
            </a:pPr>
            <a:r>
              <a:rPr lang="is-IS" dirty="0" smtClean="0"/>
              <a:t>Skýrsla </a:t>
            </a:r>
            <a:r>
              <a:rPr lang="is-IS" dirty="0"/>
              <a:t>stjórnar um starfsemi á liðnu starfsári.</a:t>
            </a:r>
          </a:p>
          <a:p>
            <a:pPr marL="914400" lvl="1" indent="-381000">
              <a:buFont typeface="+mj-lt"/>
              <a:buAutoNum type="alphaLcPeriod"/>
            </a:pPr>
            <a:r>
              <a:rPr lang="is-IS" dirty="0" smtClean="0"/>
              <a:t>Staðfesting </a:t>
            </a:r>
            <a:r>
              <a:rPr lang="is-IS" dirty="0"/>
              <a:t>ársreiknings fyrir árið 2012.</a:t>
            </a:r>
          </a:p>
          <a:p>
            <a:pPr marL="914400" lvl="1" indent="-381000">
              <a:buFont typeface="+mj-lt"/>
              <a:buAutoNum type="alphaLcPeriod"/>
            </a:pPr>
            <a:r>
              <a:rPr lang="is-IS" dirty="0" smtClean="0"/>
              <a:t>Tillögur </a:t>
            </a:r>
            <a:r>
              <a:rPr lang="is-IS" dirty="0"/>
              <a:t>að breytingum á samþykktum samtakanna. </a:t>
            </a:r>
          </a:p>
          <a:p>
            <a:pPr marL="914400" lvl="1" indent="-381000">
              <a:buFont typeface="+mj-lt"/>
              <a:buAutoNum type="alphaLcPeriod"/>
            </a:pPr>
            <a:r>
              <a:rPr lang="is-IS" dirty="0" smtClean="0"/>
              <a:t>Kjör </a:t>
            </a:r>
            <a:r>
              <a:rPr lang="is-IS" dirty="0"/>
              <a:t>stjórnar og varastjórnar.</a:t>
            </a:r>
          </a:p>
          <a:p>
            <a:pPr marL="914400" lvl="1" indent="-381000">
              <a:buFont typeface="+mj-lt"/>
              <a:buAutoNum type="alphaLcPeriod"/>
            </a:pPr>
            <a:r>
              <a:rPr lang="is-IS" dirty="0" smtClean="0"/>
              <a:t>Kjör </a:t>
            </a:r>
            <a:r>
              <a:rPr lang="is-IS" dirty="0"/>
              <a:t>löggilts endurskoðanda eða </a:t>
            </a:r>
            <a:r>
              <a:rPr lang="is-IS" dirty="0" smtClean="0"/>
              <a:t>endurskoðunarfyrirtækis.</a:t>
            </a:r>
            <a:endParaRPr lang="is-IS" dirty="0"/>
          </a:p>
          <a:p>
            <a:pPr marL="914400" lvl="1" indent="-381000">
              <a:buFont typeface="+mj-lt"/>
              <a:buAutoNum type="alphaLcPeriod"/>
            </a:pPr>
            <a:r>
              <a:rPr lang="is-IS" dirty="0" smtClean="0"/>
              <a:t>Ákvörðun </a:t>
            </a:r>
            <a:r>
              <a:rPr lang="is-IS" dirty="0"/>
              <a:t>þóknunar stjórnar.</a:t>
            </a:r>
          </a:p>
          <a:p>
            <a:pPr marL="914400" lvl="1" indent="-381000">
              <a:buFont typeface="+mj-lt"/>
              <a:buAutoNum type="alphaLcPeriod"/>
            </a:pPr>
            <a:r>
              <a:rPr lang="is-IS" dirty="0" smtClean="0"/>
              <a:t>Fjárhagsáætlun </a:t>
            </a:r>
            <a:r>
              <a:rPr lang="is-IS" dirty="0"/>
              <a:t>fyrir árið </a:t>
            </a:r>
            <a:r>
              <a:rPr lang="is-IS" dirty="0" smtClean="0"/>
              <a:t>2013 </a:t>
            </a:r>
            <a:r>
              <a:rPr lang="is-IS" dirty="0"/>
              <a:t>og ákvörðun um árgjald til samtakanna.</a:t>
            </a:r>
          </a:p>
          <a:p>
            <a:pPr marL="914400" lvl="1" indent="-381000">
              <a:buFont typeface="+mj-lt"/>
              <a:buAutoNum type="alphaLcPeriod"/>
            </a:pPr>
            <a:r>
              <a:rPr lang="is-IS" dirty="0" smtClean="0"/>
              <a:t>Önnur </a:t>
            </a:r>
            <a:r>
              <a:rPr lang="is-IS" dirty="0"/>
              <a:t>mál</a:t>
            </a:r>
            <a:r>
              <a:rPr lang="is-IS" dirty="0" smtClean="0"/>
              <a:t>.</a:t>
            </a:r>
          </a:p>
          <a:p>
            <a:pPr marL="514350" indent="-514350">
              <a:buFont typeface="+mj-lt"/>
              <a:buAutoNum type="arabicPeriod"/>
            </a:pPr>
            <a:endParaRPr lang="is-IS" dirty="0"/>
          </a:p>
          <a:p>
            <a:pPr marL="514350" indent="-514350">
              <a:buFont typeface="+mj-lt"/>
              <a:buAutoNum type="arabicPeriod"/>
            </a:pPr>
            <a:r>
              <a:rPr lang="is-IS" dirty="0" smtClean="0"/>
              <a:t>Hádegisverður</a:t>
            </a:r>
          </a:p>
          <a:p>
            <a:pPr marL="533400" lvl="1" indent="-133350">
              <a:buNone/>
            </a:pPr>
            <a:r>
              <a:rPr lang="is-IS" dirty="0" smtClean="0"/>
              <a:t>	Hrafn </a:t>
            </a:r>
            <a:r>
              <a:rPr lang="is-IS" dirty="0"/>
              <a:t>Magnússon, fyrrverandi framkvæmdastjóri LL mun í tilefni af 15 ára afmæli </a:t>
            </a:r>
            <a:r>
              <a:rPr lang="is-IS" dirty="0" smtClean="0"/>
              <a:t>samtakanna </a:t>
            </a:r>
            <a:r>
              <a:rPr lang="is-IS" dirty="0"/>
              <a:t>flytja </a:t>
            </a:r>
            <a:r>
              <a:rPr lang="is-IS" dirty="0" smtClean="0"/>
              <a:t>hátíðarávarp</a:t>
            </a:r>
          </a:p>
          <a:p>
            <a:pPr marL="533400" lvl="1" indent="-133350">
              <a:buNone/>
            </a:pPr>
            <a:endParaRPr lang="is-IS" dirty="0" smtClean="0"/>
          </a:p>
          <a:p>
            <a:pPr marL="514350" indent="-514350">
              <a:buFont typeface="+mj-lt"/>
              <a:buAutoNum type="arabicPeriod"/>
            </a:pPr>
            <a:r>
              <a:rPr lang="is-IS" dirty="0" smtClean="0"/>
              <a:t>Fjárfestingarumhverfi lífeyrissjóða, næstu 4 ár</a:t>
            </a:r>
          </a:p>
          <a:p>
            <a:pPr marL="533400" lvl="1" indent="-133350">
              <a:buNone/>
            </a:pPr>
            <a:r>
              <a:rPr lang="is-IS" dirty="0" smtClean="0"/>
              <a:t>	Ávarp:  </a:t>
            </a:r>
            <a:r>
              <a:rPr lang="is-IS" b="1" dirty="0" smtClean="0"/>
              <a:t>Bjarni </a:t>
            </a:r>
            <a:r>
              <a:rPr lang="is-IS" b="1" dirty="0"/>
              <a:t>Benediktsson</a:t>
            </a:r>
            <a:r>
              <a:rPr lang="is-IS" dirty="0"/>
              <a:t>, </a:t>
            </a:r>
            <a:r>
              <a:rPr lang="is-IS" dirty="0" smtClean="0"/>
              <a:t>fjármála- </a:t>
            </a:r>
            <a:r>
              <a:rPr lang="is-IS" dirty="0"/>
              <a:t>og efnahagsráðherra </a:t>
            </a:r>
            <a:endParaRPr lang="is-IS" dirty="0" smtClean="0"/>
          </a:p>
          <a:p>
            <a:pPr marL="533400" lvl="1" indent="-133350">
              <a:buNone/>
            </a:pPr>
            <a:r>
              <a:rPr lang="is-IS" sz="2700" dirty="0" smtClean="0"/>
              <a:t>	Ásgeir </a:t>
            </a:r>
            <a:r>
              <a:rPr lang="is-IS" sz="2700" dirty="0"/>
              <a:t>Jónsson, doktor í </a:t>
            </a:r>
            <a:r>
              <a:rPr lang="is-IS" sz="2700" dirty="0" smtClean="0"/>
              <a:t>hagfræði, flytur erindi um fjárfestingarumhverfi lífeyrissjóða</a:t>
            </a:r>
          </a:p>
          <a:p>
            <a:pPr marL="533400" lvl="1" indent="-133350">
              <a:buNone/>
            </a:pPr>
            <a:r>
              <a:rPr lang="is-IS" sz="2700" dirty="0"/>
              <a:t>	</a:t>
            </a:r>
            <a:r>
              <a:rPr lang="is-IS" sz="2700" dirty="0" smtClean="0"/>
              <a:t>Umræður </a:t>
            </a:r>
            <a:r>
              <a:rPr lang="is-IS" sz="2700" dirty="0"/>
              <a:t>og </a:t>
            </a:r>
            <a:r>
              <a:rPr lang="is-IS" sz="2700" dirty="0" smtClean="0"/>
              <a:t>fyrirspurnir</a:t>
            </a:r>
            <a:endParaRPr lang="is-IS" sz="2700" dirty="0"/>
          </a:p>
        </p:txBody>
      </p:sp>
    </p:spTree>
    <p:extLst>
      <p:ext uri="{BB962C8B-B14F-4D97-AF65-F5344CB8AC3E}">
        <p14:creationId xmlns:p14="http://schemas.microsoft.com/office/powerpoint/2010/main" val="2421958056"/>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Rekstrarreikningur LL 2012</a:t>
            </a:r>
            <a:endParaRPr lang="is-IS" dirty="0"/>
          </a:p>
        </p:txBody>
      </p:sp>
      <p:sp>
        <p:nvSpPr>
          <p:cNvPr id="3" name="Content Placeholder 2"/>
          <p:cNvSpPr>
            <a:spLocks noGrp="1"/>
          </p:cNvSpPr>
          <p:nvPr>
            <p:ph idx="1"/>
          </p:nvPr>
        </p:nvSpPr>
        <p:spPr/>
        <p:txBody>
          <a:bodyPr/>
          <a:lstStyle/>
          <a:p>
            <a:r>
              <a:rPr lang="is-IS" dirty="0" smtClean="0"/>
              <a:t>Helstu stærðir:</a:t>
            </a:r>
            <a:br>
              <a:rPr lang="is-IS" dirty="0" smtClean="0"/>
            </a:br>
            <a:endParaRPr lang="is-IS" dirty="0" smtClean="0"/>
          </a:p>
          <a:p>
            <a:pPr lvl="1"/>
            <a:r>
              <a:rPr lang="is-IS" dirty="0" smtClean="0"/>
              <a:t>Rekstrartekjur		96.098 þús. kr.</a:t>
            </a:r>
          </a:p>
          <a:p>
            <a:pPr lvl="1"/>
            <a:r>
              <a:rPr lang="is-IS" dirty="0" smtClean="0"/>
              <a:t>Fjármunatekjur o.fl. 	  1.777 þús. kr.</a:t>
            </a:r>
          </a:p>
          <a:p>
            <a:pPr lvl="1"/>
            <a:r>
              <a:rPr lang="is-IS" u="sng" dirty="0" smtClean="0"/>
              <a:t>Rekstrarkostnaður		98.546 þús. kr.</a:t>
            </a:r>
            <a:r>
              <a:rPr lang="is-IS" dirty="0" smtClean="0"/>
              <a:t/>
            </a:r>
            <a:br>
              <a:rPr lang="is-IS" dirty="0" smtClean="0"/>
            </a:br>
            <a:endParaRPr lang="is-IS" dirty="0" smtClean="0"/>
          </a:p>
          <a:p>
            <a:r>
              <a:rPr lang="is-IS" dirty="0" smtClean="0"/>
              <a:t>Tap ársins 			  670.608 kr.</a:t>
            </a:r>
            <a:endParaRPr lang="is-IS" dirty="0"/>
          </a:p>
        </p:txBody>
      </p:sp>
    </p:spTree>
    <p:extLst>
      <p:ext uri="{BB962C8B-B14F-4D97-AF65-F5344CB8AC3E}">
        <p14:creationId xmlns:p14="http://schemas.microsoft.com/office/powerpoint/2010/main" val="32068809"/>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Efnahagsreikningur LL 2012</a:t>
            </a:r>
            <a:endParaRPr lang="is-IS" dirty="0"/>
          </a:p>
        </p:txBody>
      </p:sp>
      <p:sp>
        <p:nvSpPr>
          <p:cNvPr id="3" name="Content Placeholder 2"/>
          <p:cNvSpPr>
            <a:spLocks noGrp="1"/>
          </p:cNvSpPr>
          <p:nvPr>
            <p:ph idx="1"/>
          </p:nvPr>
        </p:nvSpPr>
        <p:spPr/>
        <p:txBody>
          <a:bodyPr>
            <a:normAutofit/>
          </a:bodyPr>
          <a:lstStyle/>
          <a:p>
            <a:r>
              <a:rPr lang="is-IS" dirty="0" smtClean="0"/>
              <a:t>Eignir:</a:t>
            </a:r>
          </a:p>
          <a:p>
            <a:pPr lvl="1"/>
            <a:r>
              <a:rPr lang="is-IS" dirty="0" smtClean="0"/>
              <a:t>Fastafjármunir			     384 þús. kr.</a:t>
            </a:r>
          </a:p>
          <a:p>
            <a:pPr lvl="1"/>
            <a:r>
              <a:rPr lang="is-IS" dirty="0" smtClean="0"/>
              <a:t>Hlutabréfaeign			     682 þús</a:t>
            </a:r>
            <a:r>
              <a:rPr lang="is-IS" smtClean="0"/>
              <a:t>. </a:t>
            </a:r>
            <a:r>
              <a:rPr lang="is-IS"/>
              <a:t>k</a:t>
            </a:r>
            <a:r>
              <a:rPr lang="is-IS" smtClean="0"/>
              <a:t>r.</a:t>
            </a:r>
            <a:endParaRPr lang="is-IS" dirty="0" smtClean="0"/>
          </a:p>
          <a:p>
            <a:pPr lvl="1"/>
            <a:r>
              <a:rPr lang="is-IS" dirty="0" smtClean="0"/>
              <a:t>Eignarhaldsfélag lífeyrissj.	  3.821 þús. kr.</a:t>
            </a:r>
          </a:p>
          <a:p>
            <a:pPr lvl="1"/>
            <a:r>
              <a:rPr lang="is-IS" dirty="0" smtClean="0"/>
              <a:t>Skammtímakröfur			  4.764 þús. kr.</a:t>
            </a:r>
          </a:p>
          <a:p>
            <a:pPr lvl="1"/>
            <a:r>
              <a:rPr lang="is-IS" u="sng" dirty="0" smtClean="0"/>
              <a:t>Handbært fé			 	43.480 þús. kr</a:t>
            </a:r>
            <a:r>
              <a:rPr lang="is-IS" dirty="0" smtClean="0"/>
              <a:t>.</a:t>
            </a:r>
            <a:br>
              <a:rPr lang="is-IS" dirty="0" smtClean="0"/>
            </a:br>
            <a:endParaRPr lang="is-IS" dirty="0" smtClean="0"/>
          </a:p>
          <a:p>
            <a:r>
              <a:rPr lang="is-IS" dirty="0" smtClean="0"/>
              <a:t>Eignir samtals		       53.133 þús. kr.</a:t>
            </a:r>
            <a:endParaRPr lang="is-IS" dirty="0"/>
          </a:p>
        </p:txBody>
      </p:sp>
    </p:spTree>
    <p:extLst>
      <p:ext uri="{BB962C8B-B14F-4D97-AF65-F5344CB8AC3E}">
        <p14:creationId xmlns:p14="http://schemas.microsoft.com/office/powerpoint/2010/main" val="829082757"/>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Efnahagsreikningur LL  2012</a:t>
            </a:r>
            <a:endParaRPr lang="is-IS" dirty="0"/>
          </a:p>
        </p:txBody>
      </p:sp>
      <p:sp>
        <p:nvSpPr>
          <p:cNvPr id="3" name="Content Placeholder 2"/>
          <p:cNvSpPr>
            <a:spLocks noGrp="1"/>
          </p:cNvSpPr>
          <p:nvPr>
            <p:ph idx="1"/>
          </p:nvPr>
        </p:nvSpPr>
        <p:spPr/>
        <p:txBody>
          <a:bodyPr/>
          <a:lstStyle/>
          <a:p>
            <a:r>
              <a:rPr lang="is-IS" dirty="0" smtClean="0"/>
              <a:t>Eigið fé og skuldir:</a:t>
            </a:r>
            <a:br>
              <a:rPr lang="is-IS" dirty="0" smtClean="0"/>
            </a:br>
            <a:endParaRPr lang="is-IS" dirty="0" smtClean="0"/>
          </a:p>
          <a:p>
            <a:pPr lvl="1"/>
            <a:r>
              <a:rPr lang="is-IS" dirty="0" smtClean="0"/>
              <a:t>Eigið fé				41.980 þús. kr.</a:t>
            </a:r>
          </a:p>
          <a:p>
            <a:pPr lvl="1"/>
            <a:r>
              <a:rPr lang="is-IS" u="sng" dirty="0" smtClean="0"/>
              <a:t>Ýmsar skammtímaskuldir	11.152 þús. kr</a:t>
            </a:r>
            <a:r>
              <a:rPr lang="is-IS" dirty="0" smtClean="0"/>
              <a:t>.</a:t>
            </a:r>
          </a:p>
          <a:p>
            <a:pPr lvl="1"/>
            <a:endParaRPr lang="is-IS" dirty="0"/>
          </a:p>
          <a:p>
            <a:r>
              <a:rPr lang="is-IS" dirty="0" smtClean="0"/>
              <a:t>Skuldir og eigið fé samtals: 53.133 þús. kr.</a:t>
            </a:r>
            <a:endParaRPr lang="is-IS" dirty="0"/>
          </a:p>
        </p:txBody>
      </p:sp>
    </p:spTree>
    <p:extLst>
      <p:ext uri="{BB962C8B-B14F-4D97-AF65-F5344CB8AC3E}">
        <p14:creationId xmlns:p14="http://schemas.microsoft.com/office/powerpoint/2010/main" val="4144897766"/>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 Efnahagsreikningur LL 2012	</a:t>
            </a:r>
            <a:endParaRPr lang="is-IS" dirty="0"/>
          </a:p>
        </p:txBody>
      </p:sp>
      <p:sp>
        <p:nvSpPr>
          <p:cNvPr id="3" name="Content Placeholder 2"/>
          <p:cNvSpPr>
            <a:spLocks noGrp="1"/>
          </p:cNvSpPr>
          <p:nvPr>
            <p:ph idx="1"/>
          </p:nvPr>
        </p:nvSpPr>
        <p:spPr/>
        <p:txBody>
          <a:bodyPr/>
          <a:lstStyle/>
          <a:p>
            <a:r>
              <a:rPr lang="is-IS" dirty="0" smtClean="0"/>
              <a:t>Sjóðstreymi – helstu stærðir:</a:t>
            </a:r>
            <a:br>
              <a:rPr lang="is-IS" dirty="0" smtClean="0"/>
            </a:br>
            <a:endParaRPr lang="is-IS" dirty="0" smtClean="0"/>
          </a:p>
          <a:p>
            <a:pPr lvl="1"/>
            <a:r>
              <a:rPr lang="is-IS" dirty="0" smtClean="0"/>
              <a:t>Veltufé frá rekstri 		   (170 þús. kr.) </a:t>
            </a:r>
          </a:p>
          <a:p>
            <a:pPr lvl="1"/>
            <a:r>
              <a:rPr lang="is-IS" dirty="0" smtClean="0"/>
              <a:t>Handbært fé frá rekstri	(1.176 þús. kr.)</a:t>
            </a:r>
          </a:p>
          <a:p>
            <a:pPr lvl="1"/>
            <a:r>
              <a:rPr lang="is-IS" dirty="0" smtClean="0"/>
              <a:t>Fjárfestingarhreyfingar	(2.249 þús. kr.)</a:t>
            </a:r>
          </a:p>
          <a:p>
            <a:pPr lvl="1"/>
            <a:r>
              <a:rPr lang="is-IS" dirty="0" smtClean="0"/>
              <a:t>Lækkun á handbæru fé 	(3.426 þús. kr.)</a:t>
            </a:r>
            <a:endParaRPr lang="is-IS" dirty="0"/>
          </a:p>
        </p:txBody>
      </p:sp>
    </p:spTree>
    <p:extLst>
      <p:ext uri="{BB962C8B-B14F-4D97-AF65-F5344CB8AC3E}">
        <p14:creationId xmlns:p14="http://schemas.microsoft.com/office/powerpoint/2010/main" val="831257306"/>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971800"/>
            <a:ext cx="9144000" cy="533400"/>
          </a:xfrm>
          <a:prstGeom prst="rect">
            <a:avLst/>
          </a:prstGeom>
          <a:solidFill>
            <a:srgbClr val="FFC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r>
              <a:rPr lang="is-IS" dirty="0" smtClean="0"/>
              <a:t>Dagskrá</a:t>
            </a:r>
            <a:endParaRPr lang="is-IS" dirty="0"/>
          </a:p>
        </p:txBody>
      </p:sp>
      <p:sp>
        <p:nvSpPr>
          <p:cNvPr id="5" name="Content Placeholder 4"/>
          <p:cNvSpPr>
            <a:spLocks noGrp="1"/>
          </p:cNvSpPr>
          <p:nvPr>
            <p:ph idx="1"/>
          </p:nvPr>
        </p:nvSpPr>
        <p:spPr/>
        <p:txBody>
          <a:bodyPr>
            <a:noAutofit/>
          </a:bodyPr>
          <a:lstStyle/>
          <a:p>
            <a:pPr marL="514350" indent="-381000">
              <a:spcAft>
                <a:spcPts val="600"/>
              </a:spcAft>
              <a:buFont typeface="+mj-lt"/>
              <a:buAutoNum type="arabicPeriod"/>
            </a:pPr>
            <a:r>
              <a:rPr lang="is-IS" sz="2400" dirty="0" smtClean="0">
                <a:solidFill>
                  <a:schemeClr val="bg1">
                    <a:lumMod val="50000"/>
                  </a:schemeClr>
                </a:solidFill>
              </a:rPr>
              <a:t>Fundarsetning</a:t>
            </a:r>
          </a:p>
          <a:p>
            <a:pPr marL="514350" indent="-381000">
              <a:spcAft>
                <a:spcPts val="600"/>
              </a:spcAft>
              <a:buFont typeface="+mj-lt"/>
              <a:buAutoNum type="arabicPeriod"/>
            </a:pPr>
            <a:r>
              <a:rPr lang="is-IS" sz="2400" dirty="0" smtClean="0">
                <a:solidFill>
                  <a:schemeClr val="bg1">
                    <a:lumMod val="50000"/>
                  </a:schemeClr>
                </a:solidFill>
              </a:rPr>
              <a:t>Skýrsla </a:t>
            </a:r>
            <a:r>
              <a:rPr lang="is-IS" sz="2400" dirty="0">
                <a:solidFill>
                  <a:schemeClr val="bg1">
                    <a:lumMod val="50000"/>
                  </a:schemeClr>
                </a:solidFill>
              </a:rPr>
              <a:t>stjórnar um starfsemi á liðnu </a:t>
            </a:r>
            <a:r>
              <a:rPr lang="is-IS" sz="2400" dirty="0" smtClean="0">
                <a:solidFill>
                  <a:schemeClr val="bg1">
                    <a:lumMod val="50000"/>
                  </a:schemeClr>
                </a:solidFill>
              </a:rPr>
              <a:t>starfsári</a:t>
            </a:r>
            <a:endParaRPr lang="is-IS" sz="2400" dirty="0">
              <a:solidFill>
                <a:schemeClr val="bg1">
                  <a:lumMod val="50000"/>
                </a:schemeClr>
              </a:solidFill>
            </a:endParaRPr>
          </a:p>
          <a:p>
            <a:pPr marL="514350" indent="-381000">
              <a:spcAft>
                <a:spcPts val="600"/>
              </a:spcAft>
              <a:buFont typeface="+mj-lt"/>
              <a:buAutoNum type="arabicPeriod"/>
            </a:pPr>
            <a:r>
              <a:rPr lang="is-IS" sz="2400" dirty="0" smtClean="0">
                <a:solidFill>
                  <a:schemeClr val="bg1">
                    <a:lumMod val="50000"/>
                  </a:schemeClr>
                </a:solidFill>
              </a:rPr>
              <a:t>Ársreikningur </a:t>
            </a:r>
            <a:r>
              <a:rPr lang="is-IS" sz="2400" dirty="0">
                <a:solidFill>
                  <a:schemeClr val="bg1">
                    <a:lumMod val="50000"/>
                  </a:schemeClr>
                </a:solidFill>
              </a:rPr>
              <a:t>fyrir árið </a:t>
            </a:r>
            <a:r>
              <a:rPr lang="is-IS" sz="2400" dirty="0" smtClean="0">
                <a:solidFill>
                  <a:schemeClr val="bg1">
                    <a:lumMod val="50000"/>
                  </a:schemeClr>
                </a:solidFill>
              </a:rPr>
              <a:t>2012</a:t>
            </a:r>
            <a:endParaRPr lang="is-IS" sz="2400" dirty="0">
              <a:solidFill>
                <a:schemeClr val="bg1">
                  <a:lumMod val="50000"/>
                </a:schemeClr>
              </a:solidFill>
            </a:endParaRPr>
          </a:p>
          <a:p>
            <a:pPr marL="514350" indent="-381000">
              <a:spcAft>
                <a:spcPts val="600"/>
              </a:spcAft>
              <a:buFont typeface="+mj-lt"/>
              <a:buAutoNum type="arabicPeriod"/>
            </a:pPr>
            <a:r>
              <a:rPr lang="is-IS" sz="2400" dirty="0" smtClean="0"/>
              <a:t>Tillögur </a:t>
            </a:r>
            <a:r>
              <a:rPr lang="is-IS" sz="2400" dirty="0"/>
              <a:t>að breytingum á samþykktum </a:t>
            </a:r>
            <a:r>
              <a:rPr lang="is-IS" sz="2400" dirty="0" smtClean="0"/>
              <a:t>samtakanna</a:t>
            </a:r>
            <a:endParaRPr lang="is-IS" sz="2400" dirty="0"/>
          </a:p>
          <a:p>
            <a:pPr marL="514350" indent="-381000">
              <a:spcAft>
                <a:spcPts val="600"/>
              </a:spcAft>
              <a:buFont typeface="+mj-lt"/>
              <a:buAutoNum type="arabicPeriod"/>
            </a:pPr>
            <a:r>
              <a:rPr lang="is-IS" sz="2400" dirty="0" smtClean="0"/>
              <a:t>Kjör </a:t>
            </a:r>
            <a:r>
              <a:rPr lang="is-IS" sz="2400" dirty="0"/>
              <a:t>stjórnar og </a:t>
            </a:r>
            <a:r>
              <a:rPr lang="is-IS" sz="2400" dirty="0" smtClean="0"/>
              <a:t>varastjórnar</a:t>
            </a:r>
            <a:endParaRPr lang="is-IS" sz="2400" dirty="0"/>
          </a:p>
          <a:p>
            <a:pPr marL="514350" indent="-381000">
              <a:spcAft>
                <a:spcPts val="600"/>
              </a:spcAft>
              <a:buFont typeface="+mj-lt"/>
              <a:buAutoNum type="arabicPeriod"/>
            </a:pPr>
            <a:r>
              <a:rPr lang="is-IS" sz="2400" dirty="0" smtClean="0"/>
              <a:t>Kjör endurskoðunarfyrirtæki</a:t>
            </a:r>
            <a:endParaRPr lang="is-IS" sz="2400" dirty="0"/>
          </a:p>
          <a:p>
            <a:pPr marL="514350" indent="-381000">
              <a:spcAft>
                <a:spcPts val="600"/>
              </a:spcAft>
              <a:buFont typeface="+mj-lt"/>
              <a:buAutoNum type="arabicPeriod"/>
            </a:pPr>
            <a:r>
              <a:rPr lang="is-IS" sz="2400" dirty="0" smtClean="0"/>
              <a:t>Ákvörðun </a:t>
            </a:r>
            <a:r>
              <a:rPr lang="is-IS" sz="2400" dirty="0"/>
              <a:t>þóknunar </a:t>
            </a:r>
            <a:r>
              <a:rPr lang="is-IS" sz="2400" dirty="0" smtClean="0"/>
              <a:t>stjórnar</a:t>
            </a:r>
            <a:endParaRPr lang="is-IS" sz="2400" dirty="0"/>
          </a:p>
          <a:p>
            <a:pPr marL="514350" indent="-381000">
              <a:spcAft>
                <a:spcPts val="600"/>
              </a:spcAft>
              <a:buFont typeface="+mj-lt"/>
              <a:buAutoNum type="arabicPeriod"/>
            </a:pPr>
            <a:r>
              <a:rPr lang="is-IS" sz="2400" dirty="0" smtClean="0"/>
              <a:t>Fjárhagsáætlun </a:t>
            </a:r>
            <a:r>
              <a:rPr lang="is-IS" sz="2400" dirty="0"/>
              <a:t>fyrir árið 2013 </a:t>
            </a:r>
            <a:r>
              <a:rPr lang="is-IS" sz="2400" dirty="0" smtClean="0"/>
              <a:t>og ákvörðun </a:t>
            </a:r>
            <a:r>
              <a:rPr lang="is-IS" sz="2400" dirty="0"/>
              <a:t>um árgjald til samtakanna</a:t>
            </a:r>
          </a:p>
          <a:p>
            <a:pPr marL="514350" indent="-381000">
              <a:spcAft>
                <a:spcPts val="600"/>
              </a:spcAft>
              <a:buFont typeface="+mj-lt"/>
              <a:buAutoNum type="arabicPeriod"/>
            </a:pPr>
            <a:r>
              <a:rPr lang="is-IS" sz="2400" dirty="0" smtClean="0"/>
              <a:t>Önnur mál</a:t>
            </a:r>
          </a:p>
          <a:p>
            <a:pPr marL="514350" indent="-514350">
              <a:buFont typeface="+mj-lt"/>
              <a:buAutoNum type="arabicPeriod"/>
            </a:pPr>
            <a:endParaRPr lang="is-IS" sz="2400" dirty="0"/>
          </a:p>
        </p:txBody>
      </p:sp>
    </p:spTree>
    <p:extLst>
      <p:ext uri="{BB962C8B-B14F-4D97-AF65-F5344CB8AC3E}">
        <p14:creationId xmlns:p14="http://schemas.microsoft.com/office/powerpoint/2010/main" val="2605201950"/>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smtClean="0"/>
              <a:t>Stjórn Landssamtaka lífeyrissjóða</a:t>
            </a:r>
            <a:endParaRPr lang="is-IS"/>
          </a:p>
        </p:txBody>
      </p:sp>
      <p:sp>
        <p:nvSpPr>
          <p:cNvPr id="3" name="Content Placeholder 2"/>
          <p:cNvSpPr>
            <a:spLocks noGrp="1"/>
          </p:cNvSpPr>
          <p:nvPr>
            <p:ph idx="1"/>
          </p:nvPr>
        </p:nvSpPr>
        <p:spPr>
          <a:xfrm>
            <a:off x="457200" y="1444892"/>
            <a:ext cx="8382000" cy="4525963"/>
          </a:xfrm>
        </p:spPr>
        <p:txBody>
          <a:bodyPr>
            <a:normAutofit/>
          </a:bodyPr>
          <a:lstStyle/>
          <a:p>
            <a:r>
              <a:rPr lang="is-IS" dirty="0" smtClean="0"/>
              <a:t>Tillaga um breytingu á 7. og 8. gr. </a:t>
            </a:r>
          </a:p>
          <a:p>
            <a:pPr lvl="1"/>
            <a:r>
              <a:rPr lang="is-IS" dirty="0" smtClean="0"/>
              <a:t>Stjórnarmönnum fjölgað </a:t>
            </a:r>
            <a:r>
              <a:rPr lang="is-IS" dirty="0" err="1" smtClean="0"/>
              <a:t>úr</a:t>
            </a:r>
            <a:r>
              <a:rPr lang="is-IS" dirty="0" smtClean="0"/>
              <a:t> átta í níu</a:t>
            </a:r>
          </a:p>
          <a:p>
            <a:pPr lvl="1"/>
            <a:r>
              <a:rPr lang="is-IS" smtClean="0"/>
              <a:t>Varamönnum fækkað </a:t>
            </a:r>
            <a:r>
              <a:rPr lang="is-IS" dirty="0" err="1" smtClean="0"/>
              <a:t>úr</a:t>
            </a:r>
            <a:r>
              <a:rPr lang="is-IS" dirty="0" smtClean="0"/>
              <a:t> fjórum í </a:t>
            </a:r>
            <a:r>
              <a:rPr lang="is-IS" dirty="0" err="1" smtClean="0"/>
              <a:t>þrjá</a:t>
            </a:r>
            <a:endParaRPr lang="is-IS" dirty="0" smtClean="0"/>
          </a:p>
          <a:p>
            <a:pPr marL="457200" lvl="1" indent="0">
              <a:buNone/>
            </a:pPr>
            <a:endParaRPr lang="is-IS" dirty="0"/>
          </a:p>
          <a:p>
            <a:r>
              <a:rPr lang="is-IS" dirty="0" smtClean="0"/>
              <a:t>Tillit þarf að taka til margra þátta við skipun í stjórn samtakanna:</a:t>
            </a:r>
            <a:endParaRPr lang="is-IS" dirty="0"/>
          </a:p>
          <a:p>
            <a:pPr lvl="1"/>
            <a:r>
              <a:rPr lang="is-IS" dirty="0" smtClean="0"/>
              <a:t>mismunandi sjóðir, landsbyggð</a:t>
            </a:r>
            <a:r>
              <a:rPr lang="is-IS" smtClean="0"/>
              <a:t>, höfuðborg, </a:t>
            </a:r>
            <a:r>
              <a:rPr lang="is-IS" dirty="0" smtClean="0"/>
              <a:t>atvinnurekendur, launafólk</a:t>
            </a:r>
            <a:r>
              <a:rPr lang="is-IS" smtClean="0"/>
              <a:t>, kynjahlutföll o.s.frv.</a:t>
            </a:r>
            <a:endParaRPr lang="is-IS" dirty="0" smtClean="0"/>
          </a:p>
        </p:txBody>
      </p:sp>
    </p:spTree>
    <p:extLst>
      <p:ext uri="{BB962C8B-B14F-4D97-AF65-F5344CB8AC3E}">
        <p14:creationId xmlns:p14="http://schemas.microsoft.com/office/powerpoint/2010/main" val="2804011728"/>
      </p:ext>
    </p:extLst>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 I. Breyting á stjórn LL</a:t>
            </a:r>
            <a:endParaRPr lang="is-IS" dirty="0"/>
          </a:p>
        </p:txBody>
      </p:sp>
      <p:sp>
        <p:nvSpPr>
          <p:cNvPr id="3" name="Content Placeholder 2"/>
          <p:cNvSpPr>
            <a:spLocks noGrp="1"/>
          </p:cNvSpPr>
          <p:nvPr>
            <p:ph idx="1"/>
          </p:nvPr>
        </p:nvSpPr>
        <p:spPr>
          <a:xfrm>
            <a:off x="457200" y="1444892"/>
            <a:ext cx="8229600" cy="4525963"/>
          </a:xfrm>
        </p:spPr>
        <p:txBody>
          <a:bodyPr>
            <a:normAutofit fontScale="92500" lnSpcReduction="20000"/>
          </a:bodyPr>
          <a:lstStyle/>
          <a:p>
            <a:pPr marL="0" indent="0">
              <a:buNone/>
            </a:pPr>
            <a:r>
              <a:rPr lang="is-IS" sz="2400" b="1" dirty="0" smtClean="0"/>
              <a:t>Núgildandi:</a:t>
            </a:r>
          </a:p>
          <a:p>
            <a:pPr marL="0" indent="0" algn="ctr">
              <a:buNone/>
            </a:pPr>
            <a:r>
              <a:rPr lang="is-IS" sz="2400" dirty="0" smtClean="0"/>
              <a:t>7. gr. </a:t>
            </a:r>
          </a:p>
          <a:p>
            <a:pPr marL="0" indent="0" algn="ctr">
              <a:buNone/>
            </a:pPr>
            <a:r>
              <a:rPr lang="is-IS" sz="2400" i="1" smtClean="0"/>
              <a:t>Stjórn</a:t>
            </a:r>
          </a:p>
          <a:p>
            <a:pPr marL="0" indent="0">
              <a:buNone/>
            </a:pPr>
            <a:r>
              <a:rPr lang="is-IS" sz="2400" smtClean="0"/>
              <a:t>Stjórn </a:t>
            </a:r>
            <a:r>
              <a:rPr lang="is-IS" sz="2400"/>
              <a:t>samtakanna skal skipuð 8 mönnum og 4 til vara sem kjörnir eru á aðalfundi samtakanna til tveggja ára í senn. Árlega skal kjósa helming stjórnarmanna og helming varamanna</a:t>
            </a:r>
            <a:r>
              <a:rPr lang="is-IS" sz="2400" smtClean="0"/>
              <a:t>.</a:t>
            </a:r>
          </a:p>
          <a:p>
            <a:pPr marL="0" indent="0">
              <a:buNone/>
            </a:pPr>
            <a:endParaRPr lang="is-IS" sz="2400" smtClean="0"/>
          </a:p>
          <a:p>
            <a:pPr marL="0" indent="0">
              <a:buNone/>
            </a:pPr>
            <a:r>
              <a:rPr lang="is-IS" sz="2400" b="1" smtClean="0"/>
              <a:t>Breytingartillaga:</a:t>
            </a:r>
          </a:p>
          <a:p>
            <a:pPr marL="0" indent="0" algn="ctr">
              <a:buNone/>
            </a:pPr>
            <a:r>
              <a:rPr lang="is-IS" sz="2400"/>
              <a:t>7. gr.</a:t>
            </a:r>
          </a:p>
          <a:p>
            <a:pPr marL="0" indent="0" algn="ctr">
              <a:buNone/>
            </a:pPr>
            <a:r>
              <a:rPr lang="is-IS" sz="2400" i="1"/>
              <a:t>Stjórn</a:t>
            </a:r>
          </a:p>
          <a:p>
            <a:pPr marL="0" indent="0">
              <a:buNone/>
            </a:pPr>
            <a:r>
              <a:rPr lang="is-IS" sz="2400"/>
              <a:t>Stjórn samtakanna skal skipuð 9 mönnum og 3 til vara sem kjörnir eru á aðalfundi samtakanna til þriggja ára í senn. Árlega skal kjósa þriðjung stjórnarmanna og einn varamann. </a:t>
            </a:r>
          </a:p>
          <a:p>
            <a:pPr marL="0" indent="0">
              <a:buNone/>
            </a:pPr>
            <a:endParaRPr lang="is-IS" sz="2400" dirty="0"/>
          </a:p>
        </p:txBody>
      </p:sp>
    </p:spTree>
    <p:extLst>
      <p:ext uri="{BB962C8B-B14F-4D97-AF65-F5344CB8AC3E}">
        <p14:creationId xmlns:p14="http://schemas.microsoft.com/office/powerpoint/2010/main" val="2189832980"/>
      </p:ext>
    </p:extLst>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II. Breyting á stjórn LL</a:t>
            </a:r>
            <a:endParaRPr lang="is-IS" dirty="0"/>
          </a:p>
        </p:txBody>
      </p:sp>
      <p:sp>
        <p:nvSpPr>
          <p:cNvPr id="3" name="Content Placeholder 2"/>
          <p:cNvSpPr>
            <a:spLocks noGrp="1"/>
          </p:cNvSpPr>
          <p:nvPr>
            <p:ph idx="1"/>
          </p:nvPr>
        </p:nvSpPr>
        <p:spPr>
          <a:xfrm>
            <a:off x="457200" y="1828800"/>
            <a:ext cx="8229600" cy="4142055"/>
          </a:xfrm>
        </p:spPr>
        <p:txBody>
          <a:bodyPr/>
          <a:lstStyle/>
          <a:p>
            <a:pPr marL="0" indent="0">
              <a:buNone/>
            </a:pPr>
            <a:r>
              <a:rPr lang="is-IS" dirty="0"/>
              <a:t>Við 2. mgr. </a:t>
            </a:r>
            <a:r>
              <a:rPr lang="is-IS"/>
              <a:t>8. gr. bætist nýr málsliður sem verður 5. málsliður, svohljóðandi:</a:t>
            </a:r>
          </a:p>
          <a:p>
            <a:pPr marL="0" indent="0">
              <a:buNone/>
            </a:pPr>
            <a:endParaRPr lang="is-IS" smtClean="0"/>
          </a:p>
          <a:p>
            <a:pPr marL="0" indent="0">
              <a:buNone/>
            </a:pPr>
            <a:r>
              <a:rPr lang="is-IS" smtClean="0"/>
              <a:t>„</a:t>
            </a:r>
            <a:r>
              <a:rPr lang="is-IS" i="1" smtClean="0"/>
              <a:t>Boða </a:t>
            </a:r>
            <a:r>
              <a:rPr lang="is-IS" i="1"/>
              <a:t>skal varamenn í þeirri röð sem þeir voru kjörnir</a:t>
            </a:r>
            <a:r>
              <a:rPr lang="is-IS" i="1" smtClean="0"/>
              <a:t>.“ </a:t>
            </a:r>
            <a:endParaRPr lang="is-IS" i="1"/>
          </a:p>
          <a:p>
            <a:endParaRPr lang="is-IS"/>
          </a:p>
        </p:txBody>
      </p:sp>
    </p:spTree>
    <p:extLst>
      <p:ext uri="{BB962C8B-B14F-4D97-AF65-F5344CB8AC3E}">
        <p14:creationId xmlns:p14="http://schemas.microsoft.com/office/powerpoint/2010/main" val="2513146885"/>
      </p:ext>
    </p:extLst>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III. Ákvæði til bráðabirgða:</a:t>
            </a:r>
            <a:endParaRPr lang="is-IS" dirty="0"/>
          </a:p>
        </p:txBody>
      </p:sp>
      <p:sp>
        <p:nvSpPr>
          <p:cNvPr id="3" name="Content Placeholder 2"/>
          <p:cNvSpPr>
            <a:spLocks noGrp="1"/>
          </p:cNvSpPr>
          <p:nvPr>
            <p:ph idx="1"/>
          </p:nvPr>
        </p:nvSpPr>
        <p:spPr/>
        <p:txBody>
          <a:bodyPr/>
          <a:lstStyle/>
          <a:p>
            <a:pPr marL="0" indent="0">
              <a:buNone/>
            </a:pPr>
            <a:r>
              <a:rPr lang="is-IS" dirty="0" smtClean="0"/>
              <a:t>„</a:t>
            </a:r>
            <a:r>
              <a:rPr lang="is-IS" i="1" dirty="0" smtClean="0"/>
              <a:t>Kjörtími </a:t>
            </a:r>
            <a:r>
              <a:rPr lang="is-IS" i="1" dirty="0"/>
              <a:t>þeirra sem kjörnir voru á aðalfundi 2012 til tveggja ára skal renna </a:t>
            </a:r>
            <a:r>
              <a:rPr lang="is-IS" i="1" dirty="0" err="1"/>
              <a:t>út</a:t>
            </a:r>
            <a:r>
              <a:rPr lang="is-IS" i="1" dirty="0"/>
              <a:t> árið 2013. Á aðalfundi árið 2013 skulu 9 stjórnarmenn kjörnir og 3 til vara. Þriðjungur skal kosinn til eins árs, þriðjungur til tveggja ára og þriðjungur til 3 ára</a:t>
            </a:r>
            <a:r>
              <a:rPr lang="is-IS" i="1" dirty="0" smtClean="0"/>
              <a:t>.“</a:t>
            </a:r>
          </a:p>
          <a:p>
            <a:pPr marL="0" indent="0">
              <a:buNone/>
            </a:pPr>
            <a:endParaRPr lang="is-IS" dirty="0"/>
          </a:p>
          <a:p>
            <a:pPr marL="0" indent="0">
              <a:buNone/>
            </a:pPr>
            <a:r>
              <a:rPr lang="is-IS" dirty="0" smtClean="0"/>
              <a:t>Gildi við kjör stjórnar á aðalfundi 2013</a:t>
            </a:r>
            <a:endParaRPr lang="is-IS" dirty="0"/>
          </a:p>
        </p:txBody>
      </p:sp>
    </p:spTree>
    <p:extLst>
      <p:ext uri="{BB962C8B-B14F-4D97-AF65-F5344CB8AC3E}">
        <p14:creationId xmlns:p14="http://schemas.microsoft.com/office/powerpoint/2010/main" val="1951821398"/>
      </p:ext>
    </p:extLst>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429000"/>
            <a:ext cx="9144000" cy="533400"/>
          </a:xfrm>
          <a:prstGeom prst="rect">
            <a:avLst/>
          </a:prstGeom>
          <a:solidFill>
            <a:srgbClr val="FFC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r>
              <a:rPr lang="is-IS" dirty="0" smtClean="0"/>
              <a:t>Dagskrá</a:t>
            </a:r>
            <a:endParaRPr lang="is-IS" dirty="0"/>
          </a:p>
        </p:txBody>
      </p:sp>
      <p:sp>
        <p:nvSpPr>
          <p:cNvPr id="5" name="Content Placeholder 4"/>
          <p:cNvSpPr>
            <a:spLocks noGrp="1"/>
          </p:cNvSpPr>
          <p:nvPr>
            <p:ph idx="1"/>
          </p:nvPr>
        </p:nvSpPr>
        <p:spPr/>
        <p:txBody>
          <a:bodyPr>
            <a:noAutofit/>
          </a:bodyPr>
          <a:lstStyle/>
          <a:p>
            <a:pPr marL="514350" indent="-381000">
              <a:spcAft>
                <a:spcPts val="600"/>
              </a:spcAft>
              <a:buFont typeface="+mj-lt"/>
              <a:buAutoNum type="arabicPeriod"/>
            </a:pPr>
            <a:r>
              <a:rPr lang="is-IS" sz="2400" dirty="0" smtClean="0">
                <a:solidFill>
                  <a:schemeClr val="bg1">
                    <a:lumMod val="50000"/>
                  </a:schemeClr>
                </a:solidFill>
              </a:rPr>
              <a:t>Fundarsetning</a:t>
            </a:r>
          </a:p>
          <a:p>
            <a:pPr marL="514350" indent="-381000">
              <a:spcAft>
                <a:spcPts val="600"/>
              </a:spcAft>
              <a:buFont typeface="+mj-lt"/>
              <a:buAutoNum type="arabicPeriod"/>
            </a:pPr>
            <a:r>
              <a:rPr lang="is-IS" sz="2400" dirty="0" smtClean="0">
                <a:solidFill>
                  <a:schemeClr val="bg1">
                    <a:lumMod val="50000"/>
                  </a:schemeClr>
                </a:solidFill>
              </a:rPr>
              <a:t>Skýrsla </a:t>
            </a:r>
            <a:r>
              <a:rPr lang="is-IS" sz="2400" dirty="0">
                <a:solidFill>
                  <a:schemeClr val="bg1">
                    <a:lumMod val="50000"/>
                  </a:schemeClr>
                </a:solidFill>
              </a:rPr>
              <a:t>stjórnar um starfsemi á liðnu </a:t>
            </a:r>
            <a:r>
              <a:rPr lang="is-IS" sz="2400" dirty="0" smtClean="0">
                <a:solidFill>
                  <a:schemeClr val="bg1">
                    <a:lumMod val="50000"/>
                  </a:schemeClr>
                </a:solidFill>
              </a:rPr>
              <a:t>starfsári</a:t>
            </a:r>
            <a:endParaRPr lang="is-IS" sz="2400" dirty="0">
              <a:solidFill>
                <a:schemeClr val="bg1">
                  <a:lumMod val="50000"/>
                </a:schemeClr>
              </a:solidFill>
            </a:endParaRPr>
          </a:p>
          <a:p>
            <a:pPr marL="514350" indent="-381000">
              <a:spcAft>
                <a:spcPts val="600"/>
              </a:spcAft>
              <a:buFont typeface="+mj-lt"/>
              <a:buAutoNum type="arabicPeriod"/>
            </a:pPr>
            <a:r>
              <a:rPr lang="is-IS" sz="2400" dirty="0" smtClean="0">
                <a:solidFill>
                  <a:schemeClr val="bg1">
                    <a:lumMod val="50000"/>
                  </a:schemeClr>
                </a:solidFill>
              </a:rPr>
              <a:t>Ársreikningur </a:t>
            </a:r>
            <a:r>
              <a:rPr lang="is-IS" sz="2400" dirty="0">
                <a:solidFill>
                  <a:schemeClr val="bg1">
                    <a:lumMod val="50000"/>
                  </a:schemeClr>
                </a:solidFill>
              </a:rPr>
              <a:t>fyrir árið </a:t>
            </a:r>
            <a:r>
              <a:rPr lang="is-IS" sz="2400" dirty="0" smtClean="0">
                <a:solidFill>
                  <a:schemeClr val="bg1">
                    <a:lumMod val="50000"/>
                  </a:schemeClr>
                </a:solidFill>
              </a:rPr>
              <a:t>2012</a:t>
            </a:r>
            <a:endParaRPr lang="is-IS" sz="2400" dirty="0">
              <a:solidFill>
                <a:schemeClr val="bg1">
                  <a:lumMod val="50000"/>
                </a:schemeClr>
              </a:solidFill>
            </a:endParaRPr>
          </a:p>
          <a:p>
            <a:pPr marL="514350" indent="-381000">
              <a:spcAft>
                <a:spcPts val="600"/>
              </a:spcAft>
              <a:buFont typeface="+mj-lt"/>
              <a:buAutoNum type="arabicPeriod"/>
            </a:pPr>
            <a:r>
              <a:rPr lang="is-IS" sz="2400" dirty="0" smtClean="0">
                <a:solidFill>
                  <a:schemeClr val="bg1">
                    <a:lumMod val="50000"/>
                  </a:schemeClr>
                </a:solidFill>
              </a:rPr>
              <a:t>Tillögur </a:t>
            </a:r>
            <a:r>
              <a:rPr lang="is-IS" sz="2400" dirty="0">
                <a:solidFill>
                  <a:schemeClr val="bg1">
                    <a:lumMod val="50000"/>
                  </a:schemeClr>
                </a:solidFill>
              </a:rPr>
              <a:t>að breytingum á samþykktum </a:t>
            </a:r>
            <a:r>
              <a:rPr lang="is-IS" sz="2400" dirty="0" smtClean="0">
                <a:solidFill>
                  <a:schemeClr val="bg1">
                    <a:lumMod val="50000"/>
                  </a:schemeClr>
                </a:solidFill>
              </a:rPr>
              <a:t>samtakanna</a:t>
            </a:r>
            <a:endParaRPr lang="is-IS" sz="2400" dirty="0">
              <a:solidFill>
                <a:schemeClr val="bg1">
                  <a:lumMod val="50000"/>
                </a:schemeClr>
              </a:solidFill>
            </a:endParaRPr>
          </a:p>
          <a:p>
            <a:pPr marL="514350" indent="-381000">
              <a:spcAft>
                <a:spcPts val="600"/>
              </a:spcAft>
              <a:buFont typeface="+mj-lt"/>
              <a:buAutoNum type="arabicPeriod"/>
            </a:pPr>
            <a:r>
              <a:rPr lang="is-IS" sz="2400" dirty="0" smtClean="0"/>
              <a:t>Kjör </a:t>
            </a:r>
            <a:r>
              <a:rPr lang="is-IS" sz="2400" dirty="0"/>
              <a:t>stjórnar og </a:t>
            </a:r>
            <a:r>
              <a:rPr lang="is-IS" sz="2400" dirty="0" smtClean="0"/>
              <a:t>varastjórnar</a:t>
            </a:r>
            <a:endParaRPr lang="is-IS" sz="2400" dirty="0"/>
          </a:p>
          <a:p>
            <a:pPr marL="514350" indent="-381000">
              <a:spcAft>
                <a:spcPts val="600"/>
              </a:spcAft>
              <a:buFont typeface="+mj-lt"/>
              <a:buAutoNum type="arabicPeriod"/>
            </a:pPr>
            <a:r>
              <a:rPr lang="is-IS" sz="2400" dirty="0" smtClean="0"/>
              <a:t>Kjör endurskoðunarfyrirtæki</a:t>
            </a:r>
            <a:r>
              <a:rPr lang="is-IS" sz="2400" dirty="0"/>
              <a:t>s</a:t>
            </a:r>
          </a:p>
          <a:p>
            <a:pPr marL="514350" indent="-381000">
              <a:spcAft>
                <a:spcPts val="600"/>
              </a:spcAft>
              <a:buFont typeface="+mj-lt"/>
              <a:buAutoNum type="arabicPeriod"/>
            </a:pPr>
            <a:r>
              <a:rPr lang="is-IS" sz="2400" dirty="0" smtClean="0"/>
              <a:t>Ákvörðun </a:t>
            </a:r>
            <a:r>
              <a:rPr lang="is-IS" sz="2400" dirty="0"/>
              <a:t>þóknunar </a:t>
            </a:r>
            <a:r>
              <a:rPr lang="is-IS" sz="2400" dirty="0" smtClean="0"/>
              <a:t>stjórnar</a:t>
            </a:r>
            <a:endParaRPr lang="is-IS" sz="2400" dirty="0"/>
          </a:p>
          <a:p>
            <a:pPr marL="514350" indent="-381000">
              <a:spcAft>
                <a:spcPts val="600"/>
              </a:spcAft>
              <a:buFont typeface="+mj-lt"/>
              <a:buAutoNum type="arabicPeriod"/>
            </a:pPr>
            <a:r>
              <a:rPr lang="is-IS" sz="2400" dirty="0" smtClean="0"/>
              <a:t>Fjárhagsáætlun </a:t>
            </a:r>
            <a:r>
              <a:rPr lang="is-IS" sz="2400" dirty="0"/>
              <a:t>fyrir árið 2013 og ákvörðun um árgjald til samtakanna</a:t>
            </a:r>
          </a:p>
          <a:p>
            <a:pPr marL="514350" indent="-381000">
              <a:spcAft>
                <a:spcPts val="600"/>
              </a:spcAft>
              <a:buFont typeface="+mj-lt"/>
              <a:buAutoNum type="arabicPeriod"/>
            </a:pPr>
            <a:r>
              <a:rPr lang="is-IS" sz="2400" dirty="0" smtClean="0"/>
              <a:t>Önnur mál</a:t>
            </a:r>
          </a:p>
          <a:p>
            <a:pPr marL="514350" indent="-514350">
              <a:buFont typeface="+mj-lt"/>
              <a:buAutoNum type="arabicPeriod"/>
            </a:pPr>
            <a:endParaRPr lang="is-IS" sz="2400" dirty="0"/>
          </a:p>
        </p:txBody>
      </p:sp>
    </p:spTree>
    <p:extLst>
      <p:ext uri="{BB962C8B-B14F-4D97-AF65-F5344CB8AC3E}">
        <p14:creationId xmlns:p14="http://schemas.microsoft.com/office/powerpoint/2010/main" val="2064362114"/>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is-IS" dirty="0" smtClean="0"/>
              <a:t>Gunnar Baldvinsson</a:t>
            </a:r>
            <a:endParaRPr lang="en-US" dirty="0"/>
          </a:p>
        </p:txBody>
      </p:sp>
      <p:sp>
        <p:nvSpPr>
          <p:cNvPr id="3" name="Title 2"/>
          <p:cNvSpPr>
            <a:spLocks noGrp="1"/>
          </p:cNvSpPr>
          <p:nvPr>
            <p:ph type="title"/>
          </p:nvPr>
        </p:nvSpPr>
        <p:spPr/>
        <p:txBody>
          <a:bodyPr/>
          <a:lstStyle/>
          <a:p>
            <a:r>
              <a:rPr lang="is-IS" dirty="0" smtClean="0"/>
              <a:t>Skýrsla Stjórnar</a:t>
            </a:r>
            <a:endParaRPr lang="en-US" dirty="0"/>
          </a:p>
        </p:txBody>
      </p:sp>
    </p:spTree>
    <p:extLst>
      <p:ext uri="{BB962C8B-B14F-4D97-AF65-F5344CB8AC3E}">
        <p14:creationId xmlns:p14="http://schemas.microsoft.com/office/powerpoint/2010/main" val="2460002981"/>
      </p:ext>
    </p:extLst>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Kosning stjórnar 2013</a:t>
            </a:r>
            <a:endParaRPr lang="is-IS" dirty="0"/>
          </a:p>
        </p:txBody>
      </p:sp>
      <p:sp>
        <p:nvSpPr>
          <p:cNvPr id="3" name="Content Placeholder 2"/>
          <p:cNvSpPr>
            <a:spLocks noGrp="1"/>
          </p:cNvSpPr>
          <p:nvPr>
            <p:ph idx="1"/>
          </p:nvPr>
        </p:nvSpPr>
        <p:spPr/>
        <p:txBody>
          <a:bodyPr/>
          <a:lstStyle/>
          <a:p>
            <a:r>
              <a:rPr lang="is-IS" dirty="0" smtClean="0"/>
              <a:t>Kjósa ber 9 aðalmenn:</a:t>
            </a:r>
          </a:p>
          <a:p>
            <a:pPr lvl="1"/>
            <a:r>
              <a:rPr lang="is-IS" dirty="0" smtClean="0"/>
              <a:t>3 til eins árs</a:t>
            </a:r>
          </a:p>
          <a:p>
            <a:pPr lvl="1"/>
            <a:r>
              <a:rPr lang="is-IS" dirty="0"/>
              <a:t>3</a:t>
            </a:r>
            <a:r>
              <a:rPr lang="is-IS" dirty="0" smtClean="0"/>
              <a:t> til tveggja ára</a:t>
            </a:r>
          </a:p>
          <a:p>
            <a:pPr lvl="1"/>
            <a:r>
              <a:rPr lang="is-IS" dirty="0" smtClean="0"/>
              <a:t>3 til þriggja ára</a:t>
            </a:r>
          </a:p>
          <a:p>
            <a:r>
              <a:rPr lang="is-IS" dirty="0"/>
              <a:t>Kjósa ber </a:t>
            </a:r>
            <a:r>
              <a:rPr lang="is-IS" dirty="0" smtClean="0"/>
              <a:t>3 varamenn</a:t>
            </a:r>
            <a:r>
              <a:rPr lang="is-IS" dirty="0"/>
              <a:t>:</a:t>
            </a:r>
          </a:p>
          <a:p>
            <a:pPr lvl="1"/>
            <a:r>
              <a:rPr lang="is-IS" dirty="0" smtClean="0"/>
              <a:t>1 </a:t>
            </a:r>
            <a:r>
              <a:rPr lang="is-IS" dirty="0"/>
              <a:t>til eins árs</a:t>
            </a:r>
          </a:p>
          <a:p>
            <a:pPr lvl="1"/>
            <a:r>
              <a:rPr lang="is-IS" dirty="0" smtClean="0"/>
              <a:t>1 </a:t>
            </a:r>
            <a:r>
              <a:rPr lang="is-IS" dirty="0"/>
              <a:t>til tveggja ára</a:t>
            </a:r>
          </a:p>
          <a:p>
            <a:pPr lvl="1"/>
            <a:r>
              <a:rPr lang="is-IS" dirty="0" smtClean="0"/>
              <a:t>1 </a:t>
            </a:r>
            <a:r>
              <a:rPr lang="is-IS" dirty="0"/>
              <a:t>til </a:t>
            </a:r>
            <a:r>
              <a:rPr lang="is-IS" dirty="0" smtClean="0"/>
              <a:t>þriggja ára</a:t>
            </a:r>
            <a:endParaRPr lang="is-IS" dirty="0"/>
          </a:p>
        </p:txBody>
      </p:sp>
    </p:spTree>
    <p:extLst>
      <p:ext uri="{BB962C8B-B14F-4D97-AF65-F5344CB8AC3E}">
        <p14:creationId xmlns:p14="http://schemas.microsoft.com/office/powerpoint/2010/main" val="2369088911"/>
      </p:ext>
    </p:extLst>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Tillögur um stjórnarmenn</a:t>
            </a:r>
            <a:endParaRPr lang="is-IS" dirty="0"/>
          </a:p>
        </p:txBody>
      </p:sp>
      <p:sp>
        <p:nvSpPr>
          <p:cNvPr id="3" name="Content Placeholder 2"/>
          <p:cNvSpPr>
            <a:spLocks noGrp="1"/>
          </p:cNvSpPr>
          <p:nvPr>
            <p:ph idx="1"/>
          </p:nvPr>
        </p:nvSpPr>
        <p:spPr>
          <a:xfrm>
            <a:off x="457200" y="1447800"/>
            <a:ext cx="8001000" cy="4523055"/>
          </a:xfrm>
        </p:spPr>
        <p:txBody>
          <a:bodyPr>
            <a:normAutofit fontScale="77500" lnSpcReduction="20000"/>
          </a:bodyPr>
          <a:lstStyle/>
          <a:p>
            <a:pPr marL="0" indent="0">
              <a:buNone/>
            </a:pPr>
            <a:r>
              <a:rPr lang="is-IS" sz="2800" b="1" dirty="0"/>
              <a:t>Aðalmenn til eins </a:t>
            </a:r>
            <a:r>
              <a:rPr lang="is-IS" sz="2800" b="1" dirty="0" smtClean="0"/>
              <a:t>árs:</a:t>
            </a:r>
          </a:p>
          <a:p>
            <a:pPr lvl="1"/>
            <a:r>
              <a:rPr lang="is-IS" sz="2400" dirty="0"/>
              <a:t>Arnar </a:t>
            </a:r>
            <a:r>
              <a:rPr lang="is-IS" sz="2400" dirty="0" smtClean="0"/>
              <a:t>Sigurmundsson, Lífsj. Vestmannaeyja</a:t>
            </a:r>
            <a:endParaRPr lang="is-IS" sz="2400" dirty="0"/>
          </a:p>
          <a:p>
            <a:pPr lvl="1"/>
            <a:r>
              <a:rPr lang="is-IS" sz="2400" dirty="0"/>
              <a:t>Guðrún </a:t>
            </a:r>
            <a:r>
              <a:rPr lang="is-IS" sz="2400" dirty="0" smtClean="0"/>
              <a:t>Guðmannsdóttir, Lífsj. Vestfirðinga</a:t>
            </a:r>
            <a:endParaRPr lang="is-IS" sz="2400" dirty="0"/>
          </a:p>
          <a:p>
            <a:pPr lvl="1"/>
            <a:r>
              <a:rPr lang="is-IS" sz="2400" dirty="0"/>
              <a:t>Þorbjörn </a:t>
            </a:r>
            <a:r>
              <a:rPr lang="is-IS" sz="2400" dirty="0" smtClean="0"/>
              <a:t>Guðmundsson, Sameinaði</a:t>
            </a:r>
            <a:endParaRPr lang="is-IS" sz="2400" dirty="0"/>
          </a:p>
          <a:p>
            <a:pPr marL="0" indent="0">
              <a:buNone/>
            </a:pPr>
            <a:endParaRPr lang="is-IS" sz="2800" b="1" dirty="0" smtClean="0"/>
          </a:p>
          <a:p>
            <a:pPr marL="0" indent="0">
              <a:buNone/>
            </a:pPr>
            <a:r>
              <a:rPr lang="is-IS" sz="2800" b="1" dirty="0" smtClean="0"/>
              <a:t>Aðalmenn </a:t>
            </a:r>
            <a:r>
              <a:rPr lang="is-IS" sz="2800" b="1" dirty="0"/>
              <a:t>til tveggja ára:</a:t>
            </a:r>
          </a:p>
          <a:p>
            <a:pPr lvl="1"/>
            <a:r>
              <a:rPr lang="is-IS" sz="2400" dirty="0"/>
              <a:t>Ásgerður </a:t>
            </a:r>
            <a:r>
              <a:rPr lang="is-IS" sz="2400" dirty="0" smtClean="0"/>
              <a:t>Pálsdóttir, Stapi</a:t>
            </a:r>
            <a:endParaRPr lang="is-IS" sz="2400" dirty="0"/>
          </a:p>
          <a:p>
            <a:pPr lvl="1"/>
            <a:r>
              <a:rPr lang="is-IS" sz="2400" dirty="0"/>
              <a:t>Gunnar </a:t>
            </a:r>
            <a:r>
              <a:rPr lang="is-IS" sz="2400" dirty="0" smtClean="0"/>
              <a:t>Baldvinsson, Almenni</a:t>
            </a:r>
            <a:endParaRPr lang="is-IS" sz="2400" dirty="0"/>
          </a:p>
          <a:p>
            <a:pPr lvl="1"/>
            <a:r>
              <a:rPr lang="is-IS" sz="2400" dirty="0"/>
              <a:t>Kristbjörg </a:t>
            </a:r>
            <a:r>
              <a:rPr lang="is-IS" sz="2400" dirty="0" smtClean="0"/>
              <a:t>Stephensen, LSS</a:t>
            </a:r>
            <a:endParaRPr lang="is-IS" sz="2400" dirty="0"/>
          </a:p>
          <a:p>
            <a:pPr marL="0" indent="0">
              <a:buNone/>
            </a:pPr>
            <a:endParaRPr lang="is-IS" sz="2800" b="1" dirty="0" smtClean="0"/>
          </a:p>
          <a:p>
            <a:pPr marL="0" indent="0">
              <a:buNone/>
            </a:pPr>
            <a:r>
              <a:rPr lang="is-IS" sz="2800" b="1" dirty="0" smtClean="0"/>
              <a:t>Aðalmenn </a:t>
            </a:r>
            <a:r>
              <a:rPr lang="is-IS" sz="2800" b="1" dirty="0"/>
              <a:t>til þriggja </a:t>
            </a:r>
            <a:r>
              <a:rPr lang="is-IS" sz="2800" b="1" dirty="0" smtClean="0"/>
              <a:t>ára:</a:t>
            </a:r>
            <a:endParaRPr lang="is-IS" sz="2800" b="1" dirty="0"/>
          </a:p>
          <a:p>
            <a:pPr lvl="1"/>
            <a:r>
              <a:rPr lang="is-IS" sz="2400" dirty="0"/>
              <a:t>Bryndís </a:t>
            </a:r>
            <a:r>
              <a:rPr lang="is-IS" sz="2400" dirty="0" smtClean="0"/>
              <a:t>Hlöðversdóttir, Lífsj. verzlunarmanna</a:t>
            </a:r>
            <a:endParaRPr lang="is-IS" sz="2400" dirty="0"/>
          </a:p>
          <a:p>
            <a:pPr lvl="1"/>
            <a:r>
              <a:rPr lang="is-IS" sz="2400" dirty="0"/>
              <a:t>Haukur </a:t>
            </a:r>
            <a:r>
              <a:rPr lang="is-IS" sz="2400" dirty="0" smtClean="0"/>
              <a:t>Hafsteinsson, LSR/LH</a:t>
            </a:r>
            <a:endParaRPr lang="is-IS" sz="2400" dirty="0"/>
          </a:p>
          <a:p>
            <a:pPr lvl="1"/>
            <a:r>
              <a:rPr lang="is-IS" sz="2400" dirty="0"/>
              <a:t>Heiðrún </a:t>
            </a:r>
            <a:r>
              <a:rPr lang="is-IS" sz="2400" dirty="0" smtClean="0"/>
              <a:t>Jónsdóttir, Gildi</a:t>
            </a:r>
            <a:endParaRPr lang="is-IS" sz="2400" dirty="0"/>
          </a:p>
          <a:p>
            <a:endParaRPr lang="is-IS" dirty="0"/>
          </a:p>
          <a:p>
            <a:endParaRPr lang="is-IS" dirty="0"/>
          </a:p>
        </p:txBody>
      </p:sp>
    </p:spTree>
    <p:extLst>
      <p:ext uri="{BB962C8B-B14F-4D97-AF65-F5344CB8AC3E}">
        <p14:creationId xmlns:p14="http://schemas.microsoft.com/office/powerpoint/2010/main" val="1079389620"/>
      </p:ext>
    </p:extLst>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Tillögur um varamenn</a:t>
            </a:r>
            <a:endParaRPr lang="is-IS" dirty="0"/>
          </a:p>
        </p:txBody>
      </p:sp>
      <p:sp>
        <p:nvSpPr>
          <p:cNvPr id="3" name="Content Placeholder 2"/>
          <p:cNvSpPr>
            <a:spLocks noGrp="1"/>
          </p:cNvSpPr>
          <p:nvPr>
            <p:ph idx="1"/>
          </p:nvPr>
        </p:nvSpPr>
        <p:spPr>
          <a:xfrm>
            <a:off x="457200" y="1676399"/>
            <a:ext cx="8229600" cy="3962401"/>
          </a:xfrm>
        </p:spPr>
        <p:txBody>
          <a:bodyPr/>
          <a:lstStyle/>
          <a:p>
            <a:pPr marL="0" indent="0">
              <a:buNone/>
            </a:pPr>
            <a:r>
              <a:rPr lang="is-IS" sz="2800" b="1" dirty="0" smtClean="0"/>
              <a:t>Til </a:t>
            </a:r>
            <a:r>
              <a:rPr lang="is-IS" sz="2800" b="1" dirty="0"/>
              <a:t>eins </a:t>
            </a:r>
            <a:r>
              <a:rPr lang="is-IS" sz="2800" b="1" dirty="0" smtClean="0"/>
              <a:t>árs:</a:t>
            </a:r>
          </a:p>
          <a:p>
            <a:pPr lvl="1"/>
            <a:r>
              <a:rPr lang="is-IS" dirty="0" smtClean="0"/>
              <a:t>Jón </a:t>
            </a:r>
            <a:r>
              <a:rPr lang="is-IS" dirty="0"/>
              <a:t>G. </a:t>
            </a:r>
            <a:r>
              <a:rPr lang="is-IS" dirty="0" smtClean="0"/>
              <a:t>Kristjánsson, LSS</a:t>
            </a:r>
            <a:endParaRPr lang="is-IS" dirty="0"/>
          </a:p>
          <a:p>
            <a:pPr marL="0" indent="0">
              <a:buNone/>
            </a:pPr>
            <a:r>
              <a:rPr lang="is-IS" sz="2800" b="1" dirty="0"/>
              <a:t>Til tveggja ára: </a:t>
            </a:r>
          </a:p>
          <a:p>
            <a:pPr lvl="1"/>
            <a:r>
              <a:rPr lang="is-IS" dirty="0" smtClean="0"/>
              <a:t>Sigurbjörn Sigurbjörnsson, SL</a:t>
            </a:r>
            <a:endParaRPr lang="is-IS" dirty="0"/>
          </a:p>
          <a:p>
            <a:pPr marL="0" indent="0">
              <a:buNone/>
            </a:pPr>
            <a:r>
              <a:rPr lang="is-IS" sz="2800" b="1" dirty="0"/>
              <a:t>Til þriggja ára:</a:t>
            </a:r>
          </a:p>
          <a:p>
            <a:pPr lvl="1"/>
            <a:r>
              <a:rPr lang="is-IS" dirty="0" smtClean="0"/>
              <a:t>Auður Finnbogadóttir, Lífsj. verkfræðinga</a:t>
            </a:r>
            <a:endParaRPr lang="is-IS" dirty="0"/>
          </a:p>
          <a:p>
            <a:endParaRPr lang="is-IS" dirty="0"/>
          </a:p>
        </p:txBody>
      </p:sp>
    </p:spTree>
    <p:extLst>
      <p:ext uri="{BB962C8B-B14F-4D97-AF65-F5344CB8AC3E}">
        <p14:creationId xmlns:p14="http://schemas.microsoft.com/office/powerpoint/2010/main" val="864080798"/>
      </p:ext>
    </p:extLst>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962400"/>
            <a:ext cx="9144000" cy="533400"/>
          </a:xfrm>
          <a:prstGeom prst="rect">
            <a:avLst/>
          </a:prstGeom>
          <a:solidFill>
            <a:srgbClr val="FFC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r>
              <a:rPr lang="is-IS" dirty="0" smtClean="0"/>
              <a:t>Dagskrá</a:t>
            </a:r>
            <a:endParaRPr lang="is-IS" dirty="0"/>
          </a:p>
        </p:txBody>
      </p:sp>
      <p:sp>
        <p:nvSpPr>
          <p:cNvPr id="5" name="Content Placeholder 4"/>
          <p:cNvSpPr>
            <a:spLocks noGrp="1"/>
          </p:cNvSpPr>
          <p:nvPr>
            <p:ph idx="1"/>
          </p:nvPr>
        </p:nvSpPr>
        <p:spPr/>
        <p:txBody>
          <a:bodyPr>
            <a:noAutofit/>
          </a:bodyPr>
          <a:lstStyle/>
          <a:p>
            <a:pPr marL="514350" indent="-381000">
              <a:spcAft>
                <a:spcPts val="600"/>
              </a:spcAft>
              <a:buFont typeface="+mj-lt"/>
              <a:buAutoNum type="arabicPeriod"/>
            </a:pPr>
            <a:r>
              <a:rPr lang="is-IS" sz="2400" dirty="0" smtClean="0">
                <a:solidFill>
                  <a:schemeClr val="bg1">
                    <a:lumMod val="50000"/>
                  </a:schemeClr>
                </a:solidFill>
              </a:rPr>
              <a:t>Fundarsetning</a:t>
            </a:r>
          </a:p>
          <a:p>
            <a:pPr marL="514350" indent="-381000">
              <a:spcAft>
                <a:spcPts val="600"/>
              </a:spcAft>
              <a:buFont typeface="+mj-lt"/>
              <a:buAutoNum type="arabicPeriod"/>
            </a:pPr>
            <a:r>
              <a:rPr lang="is-IS" sz="2400" dirty="0" smtClean="0">
                <a:solidFill>
                  <a:schemeClr val="bg1">
                    <a:lumMod val="50000"/>
                  </a:schemeClr>
                </a:solidFill>
              </a:rPr>
              <a:t>Skýrsla </a:t>
            </a:r>
            <a:r>
              <a:rPr lang="is-IS" sz="2400" dirty="0">
                <a:solidFill>
                  <a:schemeClr val="bg1">
                    <a:lumMod val="50000"/>
                  </a:schemeClr>
                </a:solidFill>
              </a:rPr>
              <a:t>stjórnar um starfsemi á liðnu </a:t>
            </a:r>
            <a:r>
              <a:rPr lang="is-IS" sz="2400" dirty="0" smtClean="0">
                <a:solidFill>
                  <a:schemeClr val="bg1">
                    <a:lumMod val="50000"/>
                  </a:schemeClr>
                </a:solidFill>
              </a:rPr>
              <a:t>starfsári</a:t>
            </a:r>
            <a:endParaRPr lang="is-IS" sz="2400" dirty="0">
              <a:solidFill>
                <a:schemeClr val="bg1">
                  <a:lumMod val="50000"/>
                </a:schemeClr>
              </a:solidFill>
            </a:endParaRPr>
          </a:p>
          <a:p>
            <a:pPr marL="514350" indent="-381000">
              <a:spcAft>
                <a:spcPts val="600"/>
              </a:spcAft>
              <a:buFont typeface="+mj-lt"/>
              <a:buAutoNum type="arabicPeriod"/>
            </a:pPr>
            <a:r>
              <a:rPr lang="is-IS" sz="2400" dirty="0" smtClean="0">
                <a:solidFill>
                  <a:schemeClr val="bg1">
                    <a:lumMod val="50000"/>
                  </a:schemeClr>
                </a:solidFill>
              </a:rPr>
              <a:t>Ársreikningur </a:t>
            </a:r>
            <a:r>
              <a:rPr lang="is-IS" sz="2400" dirty="0">
                <a:solidFill>
                  <a:schemeClr val="bg1">
                    <a:lumMod val="50000"/>
                  </a:schemeClr>
                </a:solidFill>
              </a:rPr>
              <a:t>fyrir árið </a:t>
            </a:r>
            <a:r>
              <a:rPr lang="is-IS" sz="2400" dirty="0" smtClean="0">
                <a:solidFill>
                  <a:schemeClr val="bg1">
                    <a:lumMod val="50000"/>
                  </a:schemeClr>
                </a:solidFill>
              </a:rPr>
              <a:t>2012</a:t>
            </a:r>
            <a:endParaRPr lang="is-IS" sz="2400" dirty="0">
              <a:solidFill>
                <a:schemeClr val="bg1">
                  <a:lumMod val="50000"/>
                </a:schemeClr>
              </a:solidFill>
            </a:endParaRPr>
          </a:p>
          <a:p>
            <a:pPr marL="514350" indent="-381000">
              <a:spcAft>
                <a:spcPts val="600"/>
              </a:spcAft>
              <a:buFont typeface="+mj-lt"/>
              <a:buAutoNum type="arabicPeriod"/>
            </a:pPr>
            <a:r>
              <a:rPr lang="is-IS" sz="2400" dirty="0" smtClean="0">
                <a:solidFill>
                  <a:schemeClr val="bg1">
                    <a:lumMod val="50000"/>
                  </a:schemeClr>
                </a:solidFill>
              </a:rPr>
              <a:t>Tillögur </a:t>
            </a:r>
            <a:r>
              <a:rPr lang="is-IS" sz="2400" dirty="0">
                <a:solidFill>
                  <a:schemeClr val="bg1">
                    <a:lumMod val="50000"/>
                  </a:schemeClr>
                </a:solidFill>
              </a:rPr>
              <a:t>að breytingum á samþykktum </a:t>
            </a:r>
            <a:r>
              <a:rPr lang="is-IS" sz="2400" dirty="0" smtClean="0">
                <a:solidFill>
                  <a:schemeClr val="bg1">
                    <a:lumMod val="50000"/>
                  </a:schemeClr>
                </a:solidFill>
              </a:rPr>
              <a:t>samtakanna</a:t>
            </a:r>
            <a:endParaRPr lang="is-IS" sz="2400" dirty="0">
              <a:solidFill>
                <a:schemeClr val="bg1">
                  <a:lumMod val="50000"/>
                </a:schemeClr>
              </a:solidFill>
            </a:endParaRPr>
          </a:p>
          <a:p>
            <a:pPr marL="514350" indent="-381000">
              <a:spcAft>
                <a:spcPts val="600"/>
              </a:spcAft>
              <a:buFont typeface="+mj-lt"/>
              <a:buAutoNum type="arabicPeriod"/>
            </a:pPr>
            <a:r>
              <a:rPr lang="is-IS" sz="2400" dirty="0" smtClean="0">
                <a:solidFill>
                  <a:schemeClr val="bg1">
                    <a:lumMod val="50000"/>
                  </a:schemeClr>
                </a:solidFill>
              </a:rPr>
              <a:t>Kjör </a:t>
            </a:r>
            <a:r>
              <a:rPr lang="is-IS" sz="2400" dirty="0">
                <a:solidFill>
                  <a:schemeClr val="bg1">
                    <a:lumMod val="50000"/>
                  </a:schemeClr>
                </a:solidFill>
              </a:rPr>
              <a:t>stjórnar og </a:t>
            </a:r>
            <a:r>
              <a:rPr lang="is-IS" sz="2400" dirty="0" smtClean="0">
                <a:solidFill>
                  <a:schemeClr val="bg1">
                    <a:lumMod val="50000"/>
                  </a:schemeClr>
                </a:solidFill>
              </a:rPr>
              <a:t>varastjórnar</a:t>
            </a:r>
            <a:endParaRPr lang="is-IS" sz="2400" dirty="0">
              <a:solidFill>
                <a:schemeClr val="bg1">
                  <a:lumMod val="50000"/>
                </a:schemeClr>
              </a:solidFill>
            </a:endParaRPr>
          </a:p>
          <a:p>
            <a:pPr marL="514350" indent="-381000">
              <a:spcAft>
                <a:spcPts val="600"/>
              </a:spcAft>
              <a:buFont typeface="+mj-lt"/>
              <a:buAutoNum type="arabicPeriod"/>
            </a:pPr>
            <a:r>
              <a:rPr lang="is-IS" sz="2400" dirty="0" smtClean="0"/>
              <a:t>Kjör endurskoðunarfyrirtækis</a:t>
            </a:r>
            <a:endParaRPr lang="is-IS" sz="2400" dirty="0"/>
          </a:p>
          <a:p>
            <a:pPr marL="514350" indent="-381000">
              <a:spcAft>
                <a:spcPts val="600"/>
              </a:spcAft>
              <a:buFont typeface="+mj-lt"/>
              <a:buAutoNum type="arabicPeriod"/>
            </a:pPr>
            <a:r>
              <a:rPr lang="is-IS" sz="2400" dirty="0" smtClean="0"/>
              <a:t>Ákvörðun </a:t>
            </a:r>
            <a:r>
              <a:rPr lang="is-IS" sz="2400" dirty="0"/>
              <a:t>þóknunar </a:t>
            </a:r>
            <a:r>
              <a:rPr lang="is-IS" sz="2400" dirty="0" smtClean="0"/>
              <a:t>stjórnar</a:t>
            </a:r>
            <a:endParaRPr lang="is-IS" sz="2400" dirty="0"/>
          </a:p>
          <a:p>
            <a:pPr marL="514350" indent="-381000">
              <a:spcAft>
                <a:spcPts val="600"/>
              </a:spcAft>
              <a:buFont typeface="+mj-lt"/>
              <a:buAutoNum type="arabicPeriod"/>
            </a:pPr>
            <a:r>
              <a:rPr lang="is-IS" sz="2400" dirty="0" smtClean="0"/>
              <a:t>Fjárhagsáætlun </a:t>
            </a:r>
            <a:r>
              <a:rPr lang="is-IS" sz="2400" dirty="0"/>
              <a:t>fyrir árið </a:t>
            </a:r>
            <a:r>
              <a:rPr lang="is-IS" sz="2400" dirty="0" smtClean="0"/>
              <a:t>2013 </a:t>
            </a:r>
            <a:r>
              <a:rPr lang="is-IS" sz="2400" dirty="0"/>
              <a:t>og ákvörðun um árgjald til samtakanna</a:t>
            </a:r>
            <a:endParaRPr lang="is-IS" sz="2400" dirty="0" smtClean="0"/>
          </a:p>
          <a:p>
            <a:pPr marL="514350" indent="-381000">
              <a:spcAft>
                <a:spcPts val="600"/>
              </a:spcAft>
              <a:buFont typeface="+mj-lt"/>
              <a:buAutoNum type="arabicPeriod"/>
            </a:pPr>
            <a:r>
              <a:rPr lang="is-IS" sz="2400" dirty="0" smtClean="0"/>
              <a:t>Önnur mál</a:t>
            </a:r>
          </a:p>
          <a:p>
            <a:pPr marL="514350" indent="-514350">
              <a:buFont typeface="+mj-lt"/>
              <a:buAutoNum type="arabicPeriod"/>
            </a:pPr>
            <a:endParaRPr lang="is-IS" sz="2400" dirty="0"/>
          </a:p>
        </p:txBody>
      </p:sp>
    </p:spTree>
    <p:extLst>
      <p:ext uri="{BB962C8B-B14F-4D97-AF65-F5344CB8AC3E}">
        <p14:creationId xmlns:p14="http://schemas.microsoft.com/office/powerpoint/2010/main" val="2064362114"/>
      </p:ext>
    </p:extLst>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Tillaga um endurskoðunarfélag</a:t>
            </a:r>
            <a:endParaRPr lang="is-IS" dirty="0"/>
          </a:p>
        </p:txBody>
      </p:sp>
      <p:sp>
        <p:nvSpPr>
          <p:cNvPr id="3" name="Content Placeholder 2"/>
          <p:cNvSpPr>
            <a:spLocks noGrp="1"/>
          </p:cNvSpPr>
          <p:nvPr>
            <p:ph idx="1"/>
          </p:nvPr>
        </p:nvSpPr>
        <p:spPr/>
        <p:txBody>
          <a:bodyPr/>
          <a:lstStyle/>
          <a:p>
            <a:pPr marL="0" indent="0">
              <a:buNone/>
            </a:pPr>
            <a:endParaRPr lang="is-IS" smtClean="0"/>
          </a:p>
          <a:p>
            <a:pPr marL="0" indent="0">
              <a:buNone/>
            </a:pPr>
            <a:r>
              <a:rPr lang="is-IS" smtClean="0"/>
              <a:t>KPMG </a:t>
            </a:r>
            <a:r>
              <a:rPr lang="is-IS" dirty="0"/>
              <a:t>Endurskoðun hf. </a:t>
            </a:r>
            <a:r>
              <a:rPr lang="is-IS"/>
              <a:t>sem endurskoðunarfélag samtakanna</a:t>
            </a:r>
            <a:r>
              <a:rPr lang="is-IS" smtClean="0"/>
              <a:t>.</a:t>
            </a:r>
            <a:endParaRPr lang="is-IS"/>
          </a:p>
          <a:p>
            <a:endParaRPr lang="is-IS" dirty="0"/>
          </a:p>
        </p:txBody>
      </p:sp>
    </p:spTree>
    <p:extLst>
      <p:ext uri="{BB962C8B-B14F-4D97-AF65-F5344CB8AC3E}">
        <p14:creationId xmlns:p14="http://schemas.microsoft.com/office/powerpoint/2010/main" val="2952190066"/>
      </p:ext>
    </p:extLst>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495800"/>
            <a:ext cx="9144000" cy="533400"/>
          </a:xfrm>
          <a:prstGeom prst="rect">
            <a:avLst/>
          </a:prstGeom>
          <a:solidFill>
            <a:srgbClr val="FFC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r>
              <a:rPr lang="is-IS" dirty="0" smtClean="0"/>
              <a:t>Dagskrá</a:t>
            </a:r>
            <a:endParaRPr lang="is-IS" dirty="0"/>
          </a:p>
        </p:txBody>
      </p:sp>
      <p:sp>
        <p:nvSpPr>
          <p:cNvPr id="5" name="Content Placeholder 4"/>
          <p:cNvSpPr>
            <a:spLocks noGrp="1"/>
          </p:cNvSpPr>
          <p:nvPr>
            <p:ph idx="1"/>
          </p:nvPr>
        </p:nvSpPr>
        <p:spPr/>
        <p:txBody>
          <a:bodyPr>
            <a:noAutofit/>
          </a:bodyPr>
          <a:lstStyle/>
          <a:p>
            <a:pPr marL="514350" indent="-381000">
              <a:spcAft>
                <a:spcPts val="600"/>
              </a:spcAft>
              <a:buFont typeface="+mj-lt"/>
              <a:buAutoNum type="arabicPeriod"/>
            </a:pPr>
            <a:r>
              <a:rPr lang="is-IS" sz="2400" dirty="0" smtClean="0">
                <a:solidFill>
                  <a:schemeClr val="bg1">
                    <a:lumMod val="50000"/>
                  </a:schemeClr>
                </a:solidFill>
              </a:rPr>
              <a:t>Fundarsetning</a:t>
            </a:r>
          </a:p>
          <a:p>
            <a:pPr marL="514350" indent="-381000">
              <a:spcAft>
                <a:spcPts val="600"/>
              </a:spcAft>
              <a:buFont typeface="+mj-lt"/>
              <a:buAutoNum type="arabicPeriod"/>
            </a:pPr>
            <a:r>
              <a:rPr lang="is-IS" sz="2400" dirty="0" smtClean="0">
                <a:solidFill>
                  <a:schemeClr val="bg1">
                    <a:lumMod val="50000"/>
                  </a:schemeClr>
                </a:solidFill>
              </a:rPr>
              <a:t>Skýrsla </a:t>
            </a:r>
            <a:r>
              <a:rPr lang="is-IS" sz="2400" dirty="0">
                <a:solidFill>
                  <a:schemeClr val="bg1">
                    <a:lumMod val="50000"/>
                  </a:schemeClr>
                </a:solidFill>
              </a:rPr>
              <a:t>stjórnar um starfsemi á liðnu </a:t>
            </a:r>
            <a:r>
              <a:rPr lang="is-IS" sz="2400" dirty="0" smtClean="0">
                <a:solidFill>
                  <a:schemeClr val="bg1">
                    <a:lumMod val="50000"/>
                  </a:schemeClr>
                </a:solidFill>
              </a:rPr>
              <a:t>starfsári</a:t>
            </a:r>
            <a:endParaRPr lang="is-IS" sz="2400" dirty="0">
              <a:solidFill>
                <a:schemeClr val="bg1">
                  <a:lumMod val="50000"/>
                </a:schemeClr>
              </a:solidFill>
            </a:endParaRPr>
          </a:p>
          <a:p>
            <a:pPr marL="514350" indent="-381000">
              <a:spcAft>
                <a:spcPts val="600"/>
              </a:spcAft>
              <a:buFont typeface="+mj-lt"/>
              <a:buAutoNum type="arabicPeriod"/>
            </a:pPr>
            <a:r>
              <a:rPr lang="is-IS" sz="2400" dirty="0" smtClean="0">
                <a:solidFill>
                  <a:schemeClr val="bg1">
                    <a:lumMod val="50000"/>
                  </a:schemeClr>
                </a:solidFill>
              </a:rPr>
              <a:t>Ársreikningur </a:t>
            </a:r>
            <a:r>
              <a:rPr lang="is-IS" sz="2400" dirty="0">
                <a:solidFill>
                  <a:schemeClr val="bg1">
                    <a:lumMod val="50000"/>
                  </a:schemeClr>
                </a:solidFill>
              </a:rPr>
              <a:t>fyrir árið </a:t>
            </a:r>
            <a:r>
              <a:rPr lang="is-IS" sz="2400" dirty="0" smtClean="0">
                <a:solidFill>
                  <a:schemeClr val="bg1">
                    <a:lumMod val="50000"/>
                  </a:schemeClr>
                </a:solidFill>
              </a:rPr>
              <a:t>2012</a:t>
            </a:r>
            <a:endParaRPr lang="is-IS" sz="2400" dirty="0">
              <a:solidFill>
                <a:schemeClr val="bg1">
                  <a:lumMod val="50000"/>
                </a:schemeClr>
              </a:solidFill>
            </a:endParaRPr>
          </a:p>
          <a:p>
            <a:pPr marL="514350" indent="-381000">
              <a:spcAft>
                <a:spcPts val="600"/>
              </a:spcAft>
              <a:buFont typeface="+mj-lt"/>
              <a:buAutoNum type="arabicPeriod"/>
            </a:pPr>
            <a:r>
              <a:rPr lang="is-IS" sz="2400" dirty="0" smtClean="0">
                <a:solidFill>
                  <a:schemeClr val="bg1">
                    <a:lumMod val="50000"/>
                  </a:schemeClr>
                </a:solidFill>
              </a:rPr>
              <a:t>Tillögur </a:t>
            </a:r>
            <a:r>
              <a:rPr lang="is-IS" sz="2400" dirty="0">
                <a:solidFill>
                  <a:schemeClr val="bg1">
                    <a:lumMod val="50000"/>
                  </a:schemeClr>
                </a:solidFill>
              </a:rPr>
              <a:t>að breytingum á samþykktum </a:t>
            </a:r>
            <a:r>
              <a:rPr lang="is-IS" sz="2400" dirty="0" smtClean="0">
                <a:solidFill>
                  <a:schemeClr val="bg1">
                    <a:lumMod val="50000"/>
                  </a:schemeClr>
                </a:solidFill>
              </a:rPr>
              <a:t>samtakanna</a:t>
            </a:r>
            <a:endParaRPr lang="is-IS" sz="2400" dirty="0">
              <a:solidFill>
                <a:schemeClr val="bg1">
                  <a:lumMod val="50000"/>
                </a:schemeClr>
              </a:solidFill>
            </a:endParaRPr>
          </a:p>
          <a:p>
            <a:pPr marL="514350" indent="-381000">
              <a:spcAft>
                <a:spcPts val="600"/>
              </a:spcAft>
              <a:buFont typeface="+mj-lt"/>
              <a:buAutoNum type="arabicPeriod"/>
            </a:pPr>
            <a:r>
              <a:rPr lang="is-IS" sz="2400" dirty="0" smtClean="0">
                <a:solidFill>
                  <a:schemeClr val="bg1">
                    <a:lumMod val="50000"/>
                  </a:schemeClr>
                </a:solidFill>
              </a:rPr>
              <a:t>Kjör </a:t>
            </a:r>
            <a:r>
              <a:rPr lang="is-IS" sz="2400" dirty="0">
                <a:solidFill>
                  <a:schemeClr val="bg1">
                    <a:lumMod val="50000"/>
                  </a:schemeClr>
                </a:solidFill>
              </a:rPr>
              <a:t>stjórnar og </a:t>
            </a:r>
            <a:r>
              <a:rPr lang="is-IS" sz="2400" dirty="0" smtClean="0">
                <a:solidFill>
                  <a:schemeClr val="bg1">
                    <a:lumMod val="50000"/>
                  </a:schemeClr>
                </a:solidFill>
              </a:rPr>
              <a:t>varastjórnar</a:t>
            </a:r>
            <a:endParaRPr lang="is-IS" sz="2400" dirty="0">
              <a:solidFill>
                <a:schemeClr val="bg1">
                  <a:lumMod val="50000"/>
                </a:schemeClr>
              </a:solidFill>
            </a:endParaRPr>
          </a:p>
          <a:p>
            <a:pPr marL="514350" indent="-381000">
              <a:spcAft>
                <a:spcPts val="600"/>
              </a:spcAft>
              <a:buFont typeface="+mj-lt"/>
              <a:buAutoNum type="arabicPeriod"/>
            </a:pPr>
            <a:r>
              <a:rPr lang="is-IS" sz="2400" dirty="0" smtClean="0">
                <a:solidFill>
                  <a:schemeClr val="bg1">
                    <a:lumMod val="50000"/>
                  </a:schemeClr>
                </a:solidFill>
              </a:rPr>
              <a:t>Kjör endurskoðunarfyrirtæki</a:t>
            </a:r>
            <a:r>
              <a:rPr lang="is-IS" sz="2400" dirty="0">
                <a:solidFill>
                  <a:schemeClr val="bg1">
                    <a:lumMod val="50000"/>
                  </a:schemeClr>
                </a:solidFill>
              </a:rPr>
              <a:t>s</a:t>
            </a:r>
          </a:p>
          <a:p>
            <a:pPr marL="514350" indent="-381000">
              <a:spcAft>
                <a:spcPts val="600"/>
              </a:spcAft>
              <a:buFont typeface="+mj-lt"/>
              <a:buAutoNum type="arabicPeriod"/>
            </a:pPr>
            <a:r>
              <a:rPr lang="is-IS" sz="2400" dirty="0" smtClean="0"/>
              <a:t>Ákvörðun </a:t>
            </a:r>
            <a:r>
              <a:rPr lang="is-IS" sz="2400" dirty="0"/>
              <a:t>þóknunar </a:t>
            </a:r>
            <a:r>
              <a:rPr lang="is-IS" sz="2400" dirty="0" smtClean="0"/>
              <a:t>stjórnar</a:t>
            </a:r>
            <a:endParaRPr lang="is-IS" sz="2400" dirty="0"/>
          </a:p>
          <a:p>
            <a:pPr marL="514350" indent="-381000">
              <a:spcAft>
                <a:spcPts val="600"/>
              </a:spcAft>
              <a:buFont typeface="+mj-lt"/>
              <a:buAutoNum type="arabicPeriod"/>
            </a:pPr>
            <a:r>
              <a:rPr lang="is-IS" sz="2400" dirty="0" smtClean="0"/>
              <a:t>Fjárhagsáætlun </a:t>
            </a:r>
            <a:r>
              <a:rPr lang="is-IS" sz="2400" dirty="0"/>
              <a:t>fyrir árið 2013 og ákvörðun um árgjald til samtakanna</a:t>
            </a:r>
          </a:p>
          <a:p>
            <a:pPr marL="514350" indent="-381000">
              <a:spcAft>
                <a:spcPts val="600"/>
              </a:spcAft>
              <a:buFont typeface="+mj-lt"/>
              <a:buAutoNum type="arabicPeriod"/>
            </a:pPr>
            <a:r>
              <a:rPr lang="is-IS" sz="2400" dirty="0" smtClean="0"/>
              <a:t>Önnur mál</a:t>
            </a:r>
          </a:p>
          <a:p>
            <a:pPr marL="514350" indent="-514350">
              <a:buFont typeface="+mj-lt"/>
              <a:buAutoNum type="arabicPeriod"/>
            </a:pPr>
            <a:endParaRPr lang="is-IS" sz="2400" dirty="0"/>
          </a:p>
        </p:txBody>
      </p:sp>
    </p:spTree>
    <p:extLst>
      <p:ext uri="{BB962C8B-B14F-4D97-AF65-F5344CB8AC3E}">
        <p14:creationId xmlns:p14="http://schemas.microsoft.com/office/powerpoint/2010/main" val="2064362114"/>
      </p:ext>
    </p:extLst>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Tillaga um þóknun stjórnar</a:t>
            </a:r>
            <a:endParaRPr lang="is-IS" dirty="0"/>
          </a:p>
        </p:txBody>
      </p:sp>
      <p:sp>
        <p:nvSpPr>
          <p:cNvPr id="3" name="Content Placeholder 2"/>
          <p:cNvSpPr>
            <a:spLocks noGrp="1"/>
          </p:cNvSpPr>
          <p:nvPr>
            <p:ph idx="1"/>
          </p:nvPr>
        </p:nvSpPr>
        <p:spPr/>
        <p:txBody>
          <a:bodyPr>
            <a:normAutofit/>
          </a:bodyPr>
          <a:lstStyle/>
          <a:p>
            <a:pPr>
              <a:buFontTx/>
              <a:buChar char="-"/>
            </a:pPr>
            <a:r>
              <a:rPr lang="is-IS" sz="2800" dirty="0"/>
              <a:t>Þ</a:t>
            </a:r>
            <a:r>
              <a:rPr lang="is-IS" sz="2800" dirty="0" smtClean="0"/>
              <a:t>óknun </a:t>
            </a:r>
            <a:r>
              <a:rPr lang="is-IS" sz="2800" dirty="0"/>
              <a:t>til hvers stjórnarmanns skuli vera 63.000 kr. á </a:t>
            </a:r>
            <a:r>
              <a:rPr lang="is-IS" sz="2800" dirty="0" smtClean="0"/>
              <a:t>mánuði </a:t>
            </a:r>
            <a:r>
              <a:rPr lang="is-IS" sz="2800" dirty="0"/>
              <a:t>og að þóknun varaformanns stjórnar verði 94.500 kr. á mánuði og þóknun til formanns stjórnar verði 126.000 kr. á mánuði. </a:t>
            </a:r>
            <a:endParaRPr lang="is-IS" sz="2800" dirty="0" smtClean="0"/>
          </a:p>
          <a:p>
            <a:pPr>
              <a:buFontTx/>
              <a:buChar char="-"/>
            </a:pPr>
            <a:r>
              <a:rPr lang="is-IS" sz="2800" dirty="0" smtClean="0"/>
              <a:t>Þóknun </a:t>
            </a:r>
            <a:r>
              <a:rPr lang="is-IS" sz="2800" dirty="0"/>
              <a:t>til varamanna í stjórn verði 31.500 kr. fyrir hvern setinn fund. Stjórnarlaun skuli greidd á þriggja mánaða fresti. </a:t>
            </a:r>
          </a:p>
        </p:txBody>
      </p:sp>
    </p:spTree>
    <p:extLst>
      <p:ext uri="{BB962C8B-B14F-4D97-AF65-F5344CB8AC3E}">
        <p14:creationId xmlns:p14="http://schemas.microsoft.com/office/powerpoint/2010/main" val="529196098"/>
      </p:ext>
    </p:extLst>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029200"/>
            <a:ext cx="9165771" cy="838200"/>
          </a:xfrm>
          <a:prstGeom prst="rect">
            <a:avLst/>
          </a:prstGeom>
          <a:solidFill>
            <a:srgbClr val="FFC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r>
              <a:rPr lang="is-IS" dirty="0" smtClean="0"/>
              <a:t>Dagskrá</a:t>
            </a:r>
            <a:endParaRPr lang="is-IS" dirty="0"/>
          </a:p>
        </p:txBody>
      </p:sp>
      <p:sp>
        <p:nvSpPr>
          <p:cNvPr id="5" name="Content Placeholder 4"/>
          <p:cNvSpPr>
            <a:spLocks noGrp="1"/>
          </p:cNvSpPr>
          <p:nvPr>
            <p:ph idx="1"/>
          </p:nvPr>
        </p:nvSpPr>
        <p:spPr/>
        <p:txBody>
          <a:bodyPr>
            <a:noAutofit/>
          </a:bodyPr>
          <a:lstStyle/>
          <a:p>
            <a:pPr marL="514350" indent="-381000">
              <a:spcAft>
                <a:spcPts val="600"/>
              </a:spcAft>
              <a:buFont typeface="+mj-lt"/>
              <a:buAutoNum type="arabicPeriod"/>
            </a:pPr>
            <a:r>
              <a:rPr lang="is-IS" sz="2400" dirty="0" smtClean="0">
                <a:solidFill>
                  <a:schemeClr val="bg1">
                    <a:lumMod val="50000"/>
                  </a:schemeClr>
                </a:solidFill>
              </a:rPr>
              <a:t>Fundarsetning</a:t>
            </a:r>
          </a:p>
          <a:p>
            <a:pPr marL="514350" indent="-381000">
              <a:spcAft>
                <a:spcPts val="600"/>
              </a:spcAft>
              <a:buFont typeface="+mj-lt"/>
              <a:buAutoNum type="arabicPeriod"/>
            </a:pPr>
            <a:r>
              <a:rPr lang="is-IS" sz="2400" dirty="0" smtClean="0">
                <a:solidFill>
                  <a:schemeClr val="bg1">
                    <a:lumMod val="50000"/>
                  </a:schemeClr>
                </a:solidFill>
              </a:rPr>
              <a:t>Skýrsla </a:t>
            </a:r>
            <a:r>
              <a:rPr lang="is-IS" sz="2400" dirty="0">
                <a:solidFill>
                  <a:schemeClr val="bg1">
                    <a:lumMod val="50000"/>
                  </a:schemeClr>
                </a:solidFill>
              </a:rPr>
              <a:t>stjórnar um starfsemi á liðnu </a:t>
            </a:r>
            <a:r>
              <a:rPr lang="is-IS" sz="2400" dirty="0" smtClean="0">
                <a:solidFill>
                  <a:schemeClr val="bg1">
                    <a:lumMod val="50000"/>
                  </a:schemeClr>
                </a:solidFill>
              </a:rPr>
              <a:t>starfsári</a:t>
            </a:r>
            <a:endParaRPr lang="is-IS" sz="2400" dirty="0">
              <a:solidFill>
                <a:schemeClr val="bg1">
                  <a:lumMod val="50000"/>
                </a:schemeClr>
              </a:solidFill>
            </a:endParaRPr>
          </a:p>
          <a:p>
            <a:pPr marL="514350" indent="-381000">
              <a:spcAft>
                <a:spcPts val="600"/>
              </a:spcAft>
              <a:buFont typeface="+mj-lt"/>
              <a:buAutoNum type="arabicPeriod"/>
            </a:pPr>
            <a:r>
              <a:rPr lang="is-IS" sz="2400" dirty="0" smtClean="0">
                <a:solidFill>
                  <a:schemeClr val="bg1">
                    <a:lumMod val="50000"/>
                  </a:schemeClr>
                </a:solidFill>
              </a:rPr>
              <a:t>Ársreikningur </a:t>
            </a:r>
            <a:r>
              <a:rPr lang="is-IS" sz="2400" dirty="0">
                <a:solidFill>
                  <a:schemeClr val="bg1">
                    <a:lumMod val="50000"/>
                  </a:schemeClr>
                </a:solidFill>
              </a:rPr>
              <a:t>fyrir árið </a:t>
            </a:r>
            <a:r>
              <a:rPr lang="is-IS" sz="2400" dirty="0" smtClean="0">
                <a:solidFill>
                  <a:schemeClr val="bg1">
                    <a:lumMod val="50000"/>
                  </a:schemeClr>
                </a:solidFill>
              </a:rPr>
              <a:t>2012</a:t>
            </a:r>
            <a:endParaRPr lang="is-IS" sz="2400" dirty="0">
              <a:solidFill>
                <a:schemeClr val="bg1">
                  <a:lumMod val="50000"/>
                </a:schemeClr>
              </a:solidFill>
            </a:endParaRPr>
          </a:p>
          <a:p>
            <a:pPr marL="514350" indent="-381000">
              <a:spcAft>
                <a:spcPts val="600"/>
              </a:spcAft>
              <a:buFont typeface="+mj-lt"/>
              <a:buAutoNum type="arabicPeriod"/>
            </a:pPr>
            <a:r>
              <a:rPr lang="is-IS" sz="2400" dirty="0" smtClean="0">
                <a:solidFill>
                  <a:schemeClr val="bg1">
                    <a:lumMod val="50000"/>
                  </a:schemeClr>
                </a:solidFill>
              </a:rPr>
              <a:t>Tillögur </a:t>
            </a:r>
            <a:r>
              <a:rPr lang="is-IS" sz="2400" dirty="0">
                <a:solidFill>
                  <a:schemeClr val="bg1">
                    <a:lumMod val="50000"/>
                  </a:schemeClr>
                </a:solidFill>
              </a:rPr>
              <a:t>að breytingum á samþykktum </a:t>
            </a:r>
            <a:r>
              <a:rPr lang="is-IS" sz="2400" dirty="0" smtClean="0">
                <a:solidFill>
                  <a:schemeClr val="bg1">
                    <a:lumMod val="50000"/>
                  </a:schemeClr>
                </a:solidFill>
              </a:rPr>
              <a:t>samtakanna</a:t>
            </a:r>
            <a:endParaRPr lang="is-IS" sz="2400" dirty="0">
              <a:solidFill>
                <a:schemeClr val="bg1">
                  <a:lumMod val="50000"/>
                </a:schemeClr>
              </a:solidFill>
            </a:endParaRPr>
          </a:p>
          <a:p>
            <a:pPr marL="514350" indent="-381000">
              <a:spcAft>
                <a:spcPts val="600"/>
              </a:spcAft>
              <a:buFont typeface="+mj-lt"/>
              <a:buAutoNum type="arabicPeriod"/>
            </a:pPr>
            <a:r>
              <a:rPr lang="is-IS" sz="2400" dirty="0" smtClean="0">
                <a:solidFill>
                  <a:schemeClr val="bg1">
                    <a:lumMod val="50000"/>
                  </a:schemeClr>
                </a:solidFill>
              </a:rPr>
              <a:t>Kjör </a:t>
            </a:r>
            <a:r>
              <a:rPr lang="is-IS" sz="2400" dirty="0">
                <a:solidFill>
                  <a:schemeClr val="bg1">
                    <a:lumMod val="50000"/>
                  </a:schemeClr>
                </a:solidFill>
              </a:rPr>
              <a:t>stjórnar og </a:t>
            </a:r>
            <a:r>
              <a:rPr lang="is-IS" sz="2400" dirty="0" smtClean="0">
                <a:solidFill>
                  <a:schemeClr val="bg1">
                    <a:lumMod val="50000"/>
                  </a:schemeClr>
                </a:solidFill>
              </a:rPr>
              <a:t>varastjórnar</a:t>
            </a:r>
            <a:endParaRPr lang="is-IS" sz="2400" dirty="0">
              <a:solidFill>
                <a:schemeClr val="bg1">
                  <a:lumMod val="50000"/>
                </a:schemeClr>
              </a:solidFill>
            </a:endParaRPr>
          </a:p>
          <a:p>
            <a:pPr marL="514350" indent="-381000">
              <a:spcAft>
                <a:spcPts val="600"/>
              </a:spcAft>
              <a:buFont typeface="+mj-lt"/>
              <a:buAutoNum type="arabicPeriod"/>
            </a:pPr>
            <a:r>
              <a:rPr lang="is-IS" sz="2400" dirty="0" smtClean="0">
                <a:solidFill>
                  <a:schemeClr val="bg1">
                    <a:lumMod val="50000"/>
                  </a:schemeClr>
                </a:solidFill>
              </a:rPr>
              <a:t>Kjör endurskoðunarfyrirtæki</a:t>
            </a:r>
            <a:r>
              <a:rPr lang="is-IS" sz="2400" dirty="0">
                <a:solidFill>
                  <a:schemeClr val="bg1">
                    <a:lumMod val="50000"/>
                  </a:schemeClr>
                </a:solidFill>
              </a:rPr>
              <a:t>s</a:t>
            </a:r>
          </a:p>
          <a:p>
            <a:pPr marL="514350" indent="-381000">
              <a:spcAft>
                <a:spcPts val="600"/>
              </a:spcAft>
              <a:buFont typeface="+mj-lt"/>
              <a:buAutoNum type="arabicPeriod"/>
            </a:pPr>
            <a:r>
              <a:rPr lang="is-IS" sz="2400" dirty="0" smtClean="0">
                <a:solidFill>
                  <a:schemeClr val="bg1">
                    <a:lumMod val="50000"/>
                  </a:schemeClr>
                </a:solidFill>
              </a:rPr>
              <a:t>Ákvörðun </a:t>
            </a:r>
            <a:r>
              <a:rPr lang="is-IS" sz="2400" dirty="0">
                <a:solidFill>
                  <a:schemeClr val="bg1">
                    <a:lumMod val="50000"/>
                  </a:schemeClr>
                </a:solidFill>
              </a:rPr>
              <a:t>þóknunar </a:t>
            </a:r>
            <a:r>
              <a:rPr lang="is-IS" sz="2400" dirty="0" smtClean="0">
                <a:solidFill>
                  <a:schemeClr val="bg1">
                    <a:lumMod val="50000"/>
                  </a:schemeClr>
                </a:solidFill>
              </a:rPr>
              <a:t>stjórnar</a:t>
            </a:r>
            <a:endParaRPr lang="is-IS" sz="2400" dirty="0">
              <a:solidFill>
                <a:schemeClr val="bg1">
                  <a:lumMod val="50000"/>
                </a:schemeClr>
              </a:solidFill>
            </a:endParaRPr>
          </a:p>
          <a:p>
            <a:pPr marL="514350" indent="-381000">
              <a:spcAft>
                <a:spcPts val="600"/>
              </a:spcAft>
              <a:buFont typeface="+mj-lt"/>
              <a:buAutoNum type="arabicPeriod"/>
            </a:pPr>
            <a:r>
              <a:rPr lang="is-IS" sz="2400" dirty="0" smtClean="0"/>
              <a:t>Fjárhagsáætlun fyrir </a:t>
            </a:r>
            <a:r>
              <a:rPr lang="is-IS" sz="2400" dirty="0"/>
              <a:t>árið 2013 og ákvörðun um árgjald til samtakanna</a:t>
            </a:r>
          </a:p>
          <a:p>
            <a:pPr marL="514350" indent="-381000">
              <a:spcAft>
                <a:spcPts val="600"/>
              </a:spcAft>
              <a:buFont typeface="+mj-lt"/>
              <a:buAutoNum type="arabicPeriod"/>
            </a:pPr>
            <a:r>
              <a:rPr lang="is-IS" sz="2400" dirty="0" smtClean="0"/>
              <a:t>Önnur mál</a:t>
            </a:r>
          </a:p>
          <a:p>
            <a:pPr marL="514350" indent="-514350">
              <a:buFont typeface="+mj-lt"/>
              <a:buAutoNum type="arabicPeriod"/>
            </a:pPr>
            <a:endParaRPr lang="is-IS" sz="2400" dirty="0"/>
          </a:p>
        </p:txBody>
      </p:sp>
    </p:spTree>
    <p:extLst>
      <p:ext uri="{BB962C8B-B14F-4D97-AF65-F5344CB8AC3E}">
        <p14:creationId xmlns:p14="http://schemas.microsoft.com/office/powerpoint/2010/main" val="2064362114"/>
      </p:ext>
    </p:extLst>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Fjárhagsáætlun, helstu stærðir</a:t>
            </a:r>
            <a:endParaRPr lang="is-IS" dirty="0"/>
          </a:p>
        </p:txBody>
      </p:sp>
      <p:sp>
        <p:nvSpPr>
          <p:cNvPr id="3" name="Content Placeholder 2"/>
          <p:cNvSpPr>
            <a:spLocks noGrp="1"/>
          </p:cNvSpPr>
          <p:nvPr>
            <p:ph idx="1"/>
          </p:nvPr>
        </p:nvSpPr>
        <p:spPr/>
        <p:txBody>
          <a:bodyPr>
            <a:normAutofit/>
          </a:bodyPr>
          <a:lstStyle/>
          <a:p>
            <a:pPr marL="0" indent="0">
              <a:buNone/>
            </a:pPr>
            <a:r>
              <a:rPr lang="is-IS" sz="3000" dirty="0" smtClean="0"/>
              <a:t>Laun og launatengd gjöld		47.800 þús</a:t>
            </a:r>
            <a:r>
              <a:rPr lang="is-IS" sz="3000" smtClean="0"/>
              <a:t>. kr.</a:t>
            </a:r>
            <a:endParaRPr lang="is-IS" sz="3000" dirty="0" smtClean="0"/>
          </a:p>
          <a:p>
            <a:pPr marL="0" indent="0">
              <a:buNone/>
            </a:pPr>
            <a:r>
              <a:rPr lang="is-IS" sz="3000" smtClean="0"/>
              <a:t>Aðkeypt þjónusta			22.500 þús. kr.</a:t>
            </a:r>
            <a:endParaRPr lang="is-IS" sz="3000" dirty="0" smtClean="0"/>
          </a:p>
          <a:p>
            <a:pPr marL="0" indent="0">
              <a:buNone/>
            </a:pPr>
            <a:r>
              <a:rPr lang="is-IS" sz="3000" u="sng" smtClean="0"/>
              <a:t>Annar rekstrarkostnaður		21.500 þús. kr.</a:t>
            </a:r>
            <a:endParaRPr lang="is-IS" sz="3000" u="sng" dirty="0" smtClean="0"/>
          </a:p>
          <a:p>
            <a:pPr marL="0" indent="0">
              <a:buNone/>
            </a:pPr>
            <a:r>
              <a:rPr lang="is-IS" sz="3000" b="1" smtClean="0"/>
              <a:t>Samtals rekstrargjöld		91.800 þús.kr.</a:t>
            </a:r>
            <a:endParaRPr lang="is-IS" sz="3000" b="1" dirty="0" smtClean="0"/>
          </a:p>
          <a:p>
            <a:pPr marL="0" indent="0">
              <a:buNone/>
            </a:pPr>
            <a:endParaRPr lang="is-IS" sz="3000" smtClean="0"/>
          </a:p>
          <a:p>
            <a:pPr marL="0" indent="0">
              <a:buNone/>
            </a:pPr>
            <a:r>
              <a:rPr lang="is-IS" sz="3000" smtClean="0"/>
              <a:t>Árgjald 2013				91.000 þús. kr.</a:t>
            </a:r>
            <a:endParaRPr lang="is-IS" sz="3000" dirty="0" smtClean="0"/>
          </a:p>
          <a:p>
            <a:pPr marL="0" indent="0">
              <a:buNone/>
            </a:pPr>
            <a:r>
              <a:rPr lang="is-IS" sz="3000" u="sng" smtClean="0"/>
              <a:t>Vaxtatekjur				     800 þús. kr.</a:t>
            </a:r>
            <a:endParaRPr lang="is-IS" sz="3000" u="sng" dirty="0" smtClean="0"/>
          </a:p>
          <a:p>
            <a:pPr marL="0" indent="0">
              <a:buNone/>
            </a:pPr>
            <a:r>
              <a:rPr lang="is-IS" sz="3000" b="1" smtClean="0"/>
              <a:t>Samtals rekstrartekjur		91.800 þús kr.</a:t>
            </a:r>
            <a:endParaRPr lang="is-IS" sz="3000" dirty="0"/>
          </a:p>
        </p:txBody>
      </p:sp>
    </p:spTree>
    <p:extLst>
      <p:ext uri="{BB962C8B-B14F-4D97-AF65-F5344CB8AC3E}">
        <p14:creationId xmlns:p14="http://schemas.microsoft.com/office/powerpoint/2010/main" val="252953892"/>
      </p:ext>
    </p:extLst>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Tillaga um árgjald</a:t>
            </a:r>
            <a:endParaRPr lang="is-IS" dirty="0"/>
          </a:p>
        </p:txBody>
      </p:sp>
      <p:sp>
        <p:nvSpPr>
          <p:cNvPr id="3" name="Content Placeholder 2"/>
          <p:cNvSpPr>
            <a:spLocks noGrp="1"/>
          </p:cNvSpPr>
          <p:nvPr>
            <p:ph idx="1"/>
          </p:nvPr>
        </p:nvSpPr>
        <p:spPr/>
        <p:txBody>
          <a:bodyPr/>
          <a:lstStyle/>
          <a:p>
            <a:endParaRPr lang="is-IS" dirty="0" smtClean="0"/>
          </a:p>
          <a:p>
            <a:r>
              <a:rPr lang="is-IS" dirty="0" smtClean="0"/>
              <a:t>Árgjald </a:t>
            </a:r>
            <a:r>
              <a:rPr lang="is-IS" dirty="0"/>
              <a:t>til LL verði </a:t>
            </a:r>
            <a:r>
              <a:rPr lang="is-IS" dirty="0" smtClean="0"/>
              <a:t>0,1% </a:t>
            </a:r>
            <a:r>
              <a:rPr lang="is-IS" dirty="0"/>
              <a:t>af iðgjaldastofni ársins </a:t>
            </a:r>
            <a:r>
              <a:rPr lang="is-IS" dirty="0" smtClean="0"/>
              <a:t>2012 </a:t>
            </a:r>
            <a:r>
              <a:rPr lang="is-IS" dirty="0"/>
              <a:t>miðað við 12% </a:t>
            </a:r>
            <a:r>
              <a:rPr lang="is-IS" dirty="0" smtClean="0"/>
              <a:t>iðgjald. </a:t>
            </a:r>
            <a:endParaRPr lang="is-IS" dirty="0"/>
          </a:p>
        </p:txBody>
      </p:sp>
    </p:spTree>
    <p:extLst>
      <p:ext uri="{BB962C8B-B14F-4D97-AF65-F5344CB8AC3E}">
        <p14:creationId xmlns:p14="http://schemas.microsoft.com/office/powerpoint/2010/main" val="2962129558"/>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Autofit/>
          </a:bodyPr>
          <a:lstStyle/>
          <a:p>
            <a:r>
              <a:rPr lang="is-IS" sz="3200" dirty="0"/>
              <a:t>,,Að</a:t>
            </a:r>
            <a:r>
              <a:rPr lang="en-US" sz="3200" dirty="0"/>
              <a:t> </a:t>
            </a:r>
            <a:r>
              <a:rPr lang="is-IS" sz="3200" dirty="0"/>
              <a:t>hætta að vinna er eins og langt frí í Las Vegas. Markmiðið er að njóta þess til fulls, án þess þó að klára peningana</a:t>
            </a:r>
            <a:r>
              <a:rPr lang="en-US" sz="3200" dirty="0" smtClean="0"/>
              <a:t>”</a:t>
            </a:r>
            <a:endParaRPr lang="is-IS" sz="3200" dirty="0"/>
          </a:p>
        </p:txBody>
      </p:sp>
      <p:sp>
        <p:nvSpPr>
          <p:cNvPr id="6" name="Subtitle 5"/>
          <p:cNvSpPr>
            <a:spLocks noGrp="1"/>
          </p:cNvSpPr>
          <p:nvPr>
            <p:ph type="subTitle" idx="1"/>
          </p:nvPr>
        </p:nvSpPr>
        <p:spPr/>
        <p:txBody>
          <a:bodyPr>
            <a:normAutofit/>
          </a:bodyPr>
          <a:lstStyle/>
          <a:p>
            <a:r>
              <a:rPr lang="en-US" sz="2400" dirty="0"/>
              <a:t>~Jonathan Clements</a:t>
            </a:r>
            <a:endParaRPr lang="is-IS" sz="2400" dirty="0"/>
          </a:p>
        </p:txBody>
      </p:sp>
    </p:spTree>
    <p:extLst>
      <p:ext uri="{BB962C8B-B14F-4D97-AF65-F5344CB8AC3E}">
        <p14:creationId xmlns:p14="http://schemas.microsoft.com/office/powerpoint/2010/main" val="999028537"/>
      </p:ext>
    </p:extLst>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834" y="5867400"/>
            <a:ext cx="9144000" cy="533400"/>
          </a:xfrm>
          <a:prstGeom prst="rect">
            <a:avLst/>
          </a:prstGeom>
          <a:solidFill>
            <a:srgbClr val="FFC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r>
              <a:rPr lang="is-IS" dirty="0" smtClean="0"/>
              <a:t>Dagskrá</a:t>
            </a:r>
            <a:endParaRPr lang="is-IS" dirty="0"/>
          </a:p>
        </p:txBody>
      </p:sp>
      <p:sp>
        <p:nvSpPr>
          <p:cNvPr id="5" name="Content Placeholder 4"/>
          <p:cNvSpPr>
            <a:spLocks noGrp="1"/>
          </p:cNvSpPr>
          <p:nvPr>
            <p:ph idx="1"/>
          </p:nvPr>
        </p:nvSpPr>
        <p:spPr/>
        <p:txBody>
          <a:bodyPr>
            <a:noAutofit/>
          </a:bodyPr>
          <a:lstStyle/>
          <a:p>
            <a:pPr marL="514350" indent="-381000">
              <a:spcAft>
                <a:spcPts val="600"/>
              </a:spcAft>
              <a:buFont typeface="+mj-lt"/>
              <a:buAutoNum type="arabicPeriod"/>
            </a:pPr>
            <a:r>
              <a:rPr lang="is-IS" sz="2400" dirty="0" smtClean="0">
                <a:solidFill>
                  <a:schemeClr val="bg1">
                    <a:lumMod val="50000"/>
                  </a:schemeClr>
                </a:solidFill>
              </a:rPr>
              <a:t>Fundarsetning</a:t>
            </a:r>
          </a:p>
          <a:p>
            <a:pPr marL="514350" indent="-381000">
              <a:spcAft>
                <a:spcPts val="600"/>
              </a:spcAft>
              <a:buFont typeface="+mj-lt"/>
              <a:buAutoNum type="arabicPeriod"/>
            </a:pPr>
            <a:r>
              <a:rPr lang="is-IS" sz="2400" dirty="0" smtClean="0">
                <a:solidFill>
                  <a:schemeClr val="bg1">
                    <a:lumMod val="50000"/>
                  </a:schemeClr>
                </a:solidFill>
              </a:rPr>
              <a:t>Skýrsla </a:t>
            </a:r>
            <a:r>
              <a:rPr lang="is-IS" sz="2400" dirty="0">
                <a:solidFill>
                  <a:schemeClr val="bg1">
                    <a:lumMod val="50000"/>
                  </a:schemeClr>
                </a:solidFill>
              </a:rPr>
              <a:t>stjórnar um starfsemi á liðnu </a:t>
            </a:r>
            <a:r>
              <a:rPr lang="is-IS" sz="2400" dirty="0" smtClean="0">
                <a:solidFill>
                  <a:schemeClr val="bg1">
                    <a:lumMod val="50000"/>
                  </a:schemeClr>
                </a:solidFill>
              </a:rPr>
              <a:t>starfsári</a:t>
            </a:r>
            <a:endParaRPr lang="is-IS" sz="2400" dirty="0">
              <a:solidFill>
                <a:schemeClr val="bg1">
                  <a:lumMod val="50000"/>
                </a:schemeClr>
              </a:solidFill>
            </a:endParaRPr>
          </a:p>
          <a:p>
            <a:pPr marL="514350" indent="-381000">
              <a:spcAft>
                <a:spcPts val="600"/>
              </a:spcAft>
              <a:buFont typeface="+mj-lt"/>
              <a:buAutoNum type="arabicPeriod"/>
            </a:pPr>
            <a:r>
              <a:rPr lang="is-IS" sz="2400" dirty="0" smtClean="0">
                <a:solidFill>
                  <a:schemeClr val="bg1">
                    <a:lumMod val="50000"/>
                  </a:schemeClr>
                </a:solidFill>
              </a:rPr>
              <a:t>Ársreikningur </a:t>
            </a:r>
            <a:r>
              <a:rPr lang="is-IS" sz="2400" dirty="0">
                <a:solidFill>
                  <a:schemeClr val="bg1">
                    <a:lumMod val="50000"/>
                  </a:schemeClr>
                </a:solidFill>
              </a:rPr>
              <a:t>fyrir árið </a:t>
            </a:r>
            <a:r>
              <a:rPr lang="is-IS" sz="2400" dirty="0" smtClean="0">
                <a:solidFill>
                  <a:schemeClr val="bg1">
                    <a:lumMod val="50000"/>
                  </a:schemeClr>
                </a:solidFill>
              </a:rPr>
              <a:t>2012</a:t>
            </a:r>
            <a:endParaRPr lang="is-IS" sz="2400" dirty="0">
              <a:solidFill>
                <a:schemeClr val="bg1">
                  <a:lumMod val="50000"/>
                </a:schemeClr>
              </a:solidFill>
            </a:endParaRPr>
          </a:p>
          <a:p>
            <a:pPr marL="514350" indent="-381000">
              <a:spcAft>
                <a:spcPts val="600"/>
              </a:spcAft>
              <a:buFont typeface="+mj-lt"/>
              <a:buAutoNum type="arabicPeriod"/>
            </a:pPr>
            <a:r>
              <a:rPr lang="is-IS" sz="2400" dirty="0" smtClean="0">
                <a:solidFill>
                  <a:schemeClr val="bg1">
                    <a:lumMod val="50000"/>
                  </a:schemeClr>
                </a:solidFill>
              </a:rPr>
              <a:t>Tillögur </a:t>
            </a:r>
            <a:r>
              <a:rPr lang="is-IS" sz="2400" dirty="0">
                <a:solidFill>
                  <a:schemeClr val="bg1">
                    <a:lumMod val="50000"/>
                  </a:schemeClr>
                </a:solidFill>
              </a:rPr>
              <a:t>að breytingum á samþykktum </a:t>
            </a:r>
            <a:r>
              <a:rPr lang="is-IS" sz="2400" dirty="0" smtClean="0">
                <a:solidFill>
                  <a:schemeClr val="bg1">
                    <a:lumMod val="50000"/>
                  </a:schemeClr>
                </a:solidFill>
              </a:rPr>
              <a:t>samtakanna</a:t>
            </a:r>
            <a:endParaRPr lang="is-IS" sz="2400" dirty="0">
              <a:solidFill>
                <a:schemeClr val="bg1">
                  <a:lumMod val="50000"/>
                </a:schemeClr>
              </a:solidFill>
            </a:endParaRPr>
          </a:p>
          <a:p>
            <a:pPr marL="514350" indent="-381000">
              <a:spcAft>
                <a:spcPts val="600"/>
              </a:spcAft>
              <a:buFont typeface="+mj-lt"/>
              <a:buAutoNum type="arabicPeriod"/>
            </a:pPr>
            <a:r>
              <a:rPr lang="is-IS" sz="2400" dirty="0" smtClean="0">
                <a:solidFill>
                  <a:schemeClr val="bg1">
                    <a:lumMod val="50000"/>
                  </a:schemeClr>
                </a:solidFill>
              </a:rPr>
              <a:t>Kjör </a:t>
            </a:r>
            <a:r>
              <a:rPr lang="is-IS" sz="2400" dirty="0">
                <a:solidFill>
                  <a:schemeClr val="bg1">
                    <a:lumMod val="50000"/>
                  </a:schemeClr>
                </a:solidFill>
              </a:rPr>
              <a:t>stjórnar og </a:t>
            </a:r>
            <a:r>
              <a:rPr lang="is-IS" sz="2400" dirty="0" smtClean="0">
                <a:solidFill>
                  <a:schemeClr val="bg1">
                    <a:lumMod val="50000"/>
                  </a:schemeClr>
                </a:solidFill>
              </a:rPr>
              <a:t>varastjórnar</a:t>
            </a:r>
            <a:endParaRPr lang="is-IS" sz="2400" dirty="0">
              <a:solidFill>
                <a:schemeClr val="bg1">
                  <a:lumMod val="50000"/>
                </a:schemeClr>
              </a:solidFill>
            </a:endParaRPr>
          </a:p>
          <a:p>
            <a:pPr marL="514350" indent="-381000">
              <a:spcAft>
                <a:spcPts val="600"/>
              </a:spcAft>
              <a:buFont typeface="+mj-lt"/>
              <a:buAutoNum type="arabicPeriod"/>
            </a:pPr>
            <a:r>
              <a:rPr lang="is-IS" sz="2400" dirty="0" smtClean="0">
                <a:solidFill>
                  <a:schemeClr val="bg1">
                    <a:lumMod val="50000"/>
                  </a:schemeClr>
                </a:solidFill>
              </a:rPr>
              <a:t>Kjör endurskoðunarfyrirtæki</a:t>
            </a:r>
            <a:r>
              <a:rPr lang="is-IS" sz="2400" dirty="0">
                <a:solidFill>
                  <a:schemeClr val="bg1">
                    <a:lumMod val="50000"/>
                  </a:schemeClr>
                </a:solidFill>
              </a:rPr>
              <a:t>s</a:t>
            </a:r>
          </a:p>
          <a:p>
            <a:pPr marL="514350" indent="-381000">
              <a:spcAft>
                <a:spcPts val="600"/>
              </a:spcAft>
              <a:buFont typeface="+mj-lt"/>
              <a:buAutoNum type="arabicPeriod"/>
            </a:pPr>
            <a:r>
              <a:rPr lang="is-IS" sz="2400" dirty="0" smtClean="0">
                <a:solidFill>
                  <a:schemeClr val="bg1">
                    <a:lumMod val="50000"/>
                  </a:schemeClr>
                </a:solidFill>
              </a:rPr>
              <a:t>Ákvörðun </a:t>
            </a:r>
            <a:r>
              <a:rPr lang="is-IS" sz="2400" dirty="0">
                <a:solidFill>
                  <a:schemeClr val="bg1">
                    <a:lumMod val="50000"/>
                  </a:schemeClr>
                </a:solidFill>
              </a:rPr>
              <a:t>þóknunar </a:t>
            </a:r>
            <a:r>
              <a:rPr lang="is-IS" sz="2400" dirty="0" smtClean="0">
                <a:solidFill>
                  <a:schemeClr val="bg1">
                    <a:lumMod val="50000"/>
                  </a:schemeClr>
                </a:solidFill>
              </a:rPr>
              <a:t>stjórnar</a:t>
            </a:r>
            <a:endParaRPr lang="is-IS" sz="2400" dirty="0">
              <a:solidFill>
                <a:schemeClr val="bg1">
                  <a:lumMod val="50000"/>
                </a:schemeClr>
              </a:solidFill>
            </a:endParaRPr>
          </a:p>
          <a:p>
            <a:pPr marL="514350" indent="-381000">
              <a:spcAft>
                <a:spcPts val="600"/>
              </a:spcAft>
              <a:buFont typeface="+mj-lt"/>
              <a:buAutoNum type="arabicPeriod"/>
            </a:pPr>
            <a:r>
              <a:rPr lang="is-IS" sz="2400" dirty="0" smtClean="0">
                <a:solidFill>
                  <a:schemeClr val="bg1">
                    <a:lumMod val="50000"/>
                  </a:schemeClr>
                </a:solidFill>
              </a:rPr>
              <a:t>Fjárhagsáætlun fyrir </a:t>
            </a:r>
            <a:r>
              <a:rPr lang="is-IS" sz="2400" dirty="0">
                <a:solidFill>
                  <a:schemeClr val="bg1">
                    <a:lumMod val="50000"/>
                  </a:schemeClr>
                </a:solidFill>
              </a:rPr>
              <a:t>árið 2013 og </a:t>
            </a:r>
            <a:r>
              <a:rPr lang="is-IS" sz="2400" dirty="0" smtClean="0">
                <a:solidFill>
                  <a:schemeClr val="bg1">
                    <a:lumMod val="50000"/>
                  </a:schemeClr>
                </a:solidFill>
              </a:rPr>
              <a:t>ákvörðun </a:t>
            </a:r>
            <a:r>
              <a:rPr lang="is-IS" sz="2400" dirty="0">
                <a:solidFill>
                  <a:schemeClr val="bg1">
                    <a:lumMod val="50000"/>
                  </a:schemeClr>
                </a:solidFill>
              </a:rPr>
              <a:t>um árgjald til samtakanna</a:t>
            </a:r>
          </a:p>
          <a:p>
            <a:pPr marL="514350" indent="-381000">
              <a:spcAft>
                <a:spcPts val="600"/>
              </a:spcAft>
              <a:buFont typeface="+mj-lt"/>
              <a:buAutoNum type="arabicPeriod"/>
            </a:pPr>
            <a:r>
              <a:rPr lang="is-IS" sz="2400" dirty="0" smtClean="0"/>
              <a:t>Önnur mál</a:t>
            </a:r>
          </a:p>
          <a:p>
            <a:pPr marL="514350" indent="-514350">
              <a:buFont typeface="+mj-lt"/>
              <a:buAutoNum type="arabicPeriod"/>
            </a:pPr>
            <a:endParaRPr lang="is-IS" sz="2400" dirty="0"/>
          </a:p>
        </p:txBody>
      </p:sp>
    </p:spTree>
    <p:extLst>
      <p:ext uri="{BB962C8B-B14F-4D97-AF65-F5344CB8AC3E}">
        <p14:creationId xmlns:p14="http://schemas.microsoft.com/office/powerpoint/2010/main" val="602733159"/>
      </p:ext>
    </p:extLst>
  </p:cSld>
  <p:clrMapOvr>
    <a:masterClrMapping/>
  </p:clrMapOvr>
  <p:transition spd="slow">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Vefsíður LL – í vinnslu</a:t>
            </a:r>
            <a:endParaRPr lang="is-IS" dirty="0"/>
          </a:p>
        </p:txBody>
      </p:sp>
      <p:sp>
        <p:nvSpPr>
          <p:cNvPr id="3" name="Content Placeholder 2"/>
          <p:cNvSpPr>
            <a:spLocks noGrp="1"/>
          </p:cNvSpPr>
          <p:nvPr>
            <p:ph idx="1"/>
          </p:nvPr>
        </p:nvSpPr>
        <p:spPr/>
        <p:txBody>
          <a:bodyPr>
            <a:normAutofit lnSpcReduction="10000"/>
          </a:bodyPr>
          <a:lstStyle/>
          <a:p>
            <a:endParaRPr lang="is-IS" dirty="0" smtClean="0"/>
          </a:p>
          <a:p>
            <a:r>
              <a:rPr lang="is-IS" dirty="0" smtClean="0"/>
              <a:t>Fræðsluvefur LL 	- </a:t>
            </a:r>
            <a:r>
              <a:rPr lang="is-IS" dirty="0" smtClean="0">
                <a:hlinkClick r:id="rId2"/>
              </a:rPr>
              <a:t>Gott að vita</a:t>
            </a:r>
            <a:endParaRPr lang="is-IS" dirty="0" smtClean="0"/>
          </a:p>
          <a:p>
            <a:r>
              <a:rPr lang="is-IS" dirty="0" smtClean="0"/>
              <a:t>Fræðsluvefur LL   - </a:t>
            </a:r>
            <a:r>
              <a:rPr lang="is-IS" dirty="0" smtClean="0">
                <a:hlinkClick r:id="rId3"/>
              </a:rPr>
              <a:t>Uppfærður</a:t>
            </a:r>
            <a:endParaRPr lang="is-IS" dirty="0" smtClean="0"/>
          </a:p>
          <a:p>
            <a:pPr lvl="1"/>
            <a:r>
              <a:rPr lang="is-IS" dirty="0" smtClean="0"/>
              <a:t>Athygli ehf. – tæknivinna, Verðandi ehf. </a:t>
            </a:r>
            <a:endParaRPr lang="is-IS" dirty="0"/>
          </a:p>
          <a:p>
            <a:endParaRPr lang="is-IS" smtClean="0"/>
          </a:p>
          <a:p>
            <a:r>
              <a:rPr lang="is-IS" smtClean="0"/>
              <a:t>Heimasíða </a:t>
            </a:r>
            <a:r>
              <a:rPr lang="is-IS" dirty="0" smtClean="0"/>
              <a:t>LL  - </a:t>
            </a:r>
            <a:r>
              <a:rPr lang="is-IS" dirty="0" smtClean="0">
                <a:hlinkClick r:id="rId4"/>
              </a:rPr>
              <a:t>www.ll.is</a:t>
            </a:r>
            <a:endParaRPr lang="is-IS" dirty="0"/>
          </a:p>
          <a:p>
            <a:r>
              <a:rPr lang="is-IS" smtClean="0"/>
              <a:t>Heimasíða LL – </a:t>
            </a:r>
            <a:r>
              <a:rPr lang="is-IS" smtClean="0">
                <a:hlinkClick r:id="rId5"/>
              </a:rPr>
              <a:t>Uppfærð</a:t>
            </a:r>
            <a:endParaRPr lang="is-IS" smtClean="0"/>
          </a:p>
          <a:p>
            <a:pPr marL="0" indent="0">
              <a:buNone/>
            </a:pPr>
            <a:r>
              <a:rPr lang="is-IS" smtClean="0"/>
              <a:t> 	</a:t>
            </a:r>
            <a:r>
              <a:rPr lang="is-IS" sz="2800"/>
              <a:t>- Anok ehf. </a:t>
            </a:r>
            <a:endParaRPr lang="is-IS" sz="2800" dirty="0"/>
          </a:p>
        </p:txBody>
      </p:sp>
    </p:spTree>
    <p:extLst>
      <p:ext uri="{BB962C8B-B14F-4D97-AF65-F5344CB8AC3E}">
        <p14:creationId xmlns:p14="http://schemas.microsoft.com/office/powerpoint/2010/main" val="1951252024"/>
      </p:ext>
    </p:extLst>
  </p:cSld>
  <p:clrMapOvr>
    <a:masterClrMapping/>
  </p:clrMapOvr>
  <p:transition spd="slow">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is-IS" dirty="0" smtClean="0"/>
              <a:t>Dagskrá</a:t>
            </a:r>
            <a:endParaRPr lang="is-IS" dirty="0"/>
          </a:p>
        </p:txBody>
      </p:sp>
      <p:sp>
        <p:nvSpPr>
          <p:cNvPr id="5" name="Content Placeholder 4"/>
          <p:cNvSpPr>
            <a:spLocks noGrp="1"/>
          </p:cNvSpPr>
          <p:nvPr>
            <p:ph idx="1"/>
          </p:nvPr>
        </p:nvSpPr>
        <p:spPr/>
        <p:txBody>
          <a:bodyPr>
            <a:normAutofit fontScale="47500" lnSpcReduction="20000"/>
          </a:bodyPr>
          <a:lstStyle/>
          <a:p>
            <a:pPr marL="514350" indent="-514350">
              <a:buFont typeface="+mj-lt"/>
              <a:buAutoNum type="arabicPeriod"/>
            </a:pPr>
            <a:r>
              <a:rPr lang="is-IS" dirty="0" smtClean="0">
                <a:solidFill>
                  <a:schemeClr val="bg1">
                    <a:lumMod val="50000"/>
                  </a:schemeClr>
                </a:solidFill>
              </a:rPr>
              <a:t>Aðalfundur LL 2013</a:t>
            </a:r>
          </a:p>
          <a:p>
            <a:pPr marL="914400" lvl="1" indent="-381000">
              <a:buFont typeface="+mj-lt"/>
              <a:buAutoNum type="alphaLcPeriod"/>
            </a:pPr>
            <a:r>
              <a:rPr lang="is-IS" dirty="0" smtClean="0">
                <a:solidFill>
                  <a:schemeClr val="bg1">
                    <a:lumMod val="50000"/>
                  </a:schemeClr>
                </a:solidFill>
              </a:rPr>
              <a:t>Fundarsetning</a:t>
            </a:r>
          </a:p>
          <a:p>
            <a:pPr marL="914400" lvl="1" indent="-381000">
              <a:buFont typeface="+mj-lt"/>
              <a:buAutoNum type="alphaLcPeriod"/>
            </a:pPr>
            <a:r>
              <a:rPr lang="is-IS" dirty="0" smtClean="0">
                <a:solidFill>
                  <a:schemeClr val="bg1">
                    <a:lumMod val="50000"/>
                  </a:schemeClr>
                </a:solidFill>
              </a:rPr>
              <a:t>Skýrsla </a:t>
            </a:r>
            <a:r>
              <a:rPr lang="is-IS" dirty="0">
                <a:solidFill>
                  <a:schemeClr val="bg1">
                    <a:lumMod val="50000"/>
                  </a:schemeClr>
                </a:solidFill>
              </a:rPr>
              <a:t>stjórnar um starfsemi á liðnu starfsári.</a:t>
            </a:r>
          </a:p>
          <a:p>
            <a:pPr marL="914400" lvl="1" indent="-381000">
              <a:buFont typeface="+mj-lt"/>
              <a:buAutoNum type="alphaLcPeriod"/>
            </a:pPr>
            <a:r>
              <a:rPr lang="is-IS" dirty="0" smtClean="0">
                <a:solidFill>
                  <a:schemeClr val="bg1">
                    <a:lumMod val="50000"/>
                  </a:schemeClr>
                </a:solidFill>
              </a:rPr>
              <a:t>Staðfesting </a:t>
            </a:r>
            <a:r>
              <a:rPr lang="is-IS" dirty="0">
                <a:solidFill>
                  <a:schemeClr val="bg1">
                    <a:lumMod val="50000"/>
                  </a:schemeClr>
                </a:solidFill>
              </a:rPr>
              <a:t>ársreiknings fyrir árið 2012.</a:t>
            </a:r>
          </a:p>
          <a:p>
            <a:pPr marL="914400" lvl="1" indent="-381000">
              <a:buFont typeface="+mj-lt"/>
              <a:buAutoNum type="alphaLcPeriod"/>
            </a:pPr>
            <a:r>
              <a:rPr lang="is-IS" dirty="0" smtClean="0">
                <a:solidFill>
                  <a:schemeClr val="bg1">
                    <a:lumMod val="50000"/>
                  </a:schemeClr>
                </a:solidFill>
              </a:rPr>
              <a:t>Tillögur </a:t>
            </a:r>
            <a:r>
              <a:rPr lang="is-IS" dirty="0">
                <a:solidFill>
                  <a:schemeClr val="bg1">
                    <a:lumMod val="50000"/>
                  </a:schemeClr>
                </a:solidFill>
              </a:rPr>
              <a:t>að breytingum á samþykktum samtakanna. </a:t>
            </a:r>
          </a:p>
          <a:p>
            <a:pPr marL="914400" lvl="1" indent="-381000">
              <a:buFont typeface="+mj-lt"/>
              <a:buAutoNum type="alphaLcPeriod"/>
            </a:pPr>
            <a:r>
              <a:rPr lang="is-IS" dirty="0" smtClean="0">
                <a:solidFill>
                  <a:schemeClr val="bg1">
                    <a:lumMod val="50000"/>
                  </a:schemeClr>
                </a:solidFill>
              </a:rPr>
              <a:t>Kjör </a:t>
            </a:r>
            <a:r>
              <a:rPr lang="is-IS" dirty="0">
                <a:solidFill>
                  <a:schemeClr val="bg1">
                    <a:lumMod val="50000"/>
                  </a:schemeClr>
                </a:solidFill>
              </a:rPr>
              <a:t>stjórnar og varastjórnar.</a:t>
            </a:r>
          </a:p>
          <a:p>
            <a:pPr marL="914400" lvl="1" indent="-381000">
              <a:buFont typeface="+mj-lt"/>
              <a:buAutoNum type="alphaLcPeriod"/>
            </a:pPr>
            <a:r>
              <a:rPr lang="is-IS" dirty="0" smtClean="0">
                <a:solidFill>
                  <a:schemeClr val="bg1">
                    <a:lumMod val="50000"/>
                  </a:schemeClr>
                </a:solidFill>
              </a:rPr>
              <a:t>Kjör </a:t>
            </a:r>
            <a:r>
              <a:rPr lang="is-IS" dirty="0">
                <a:solidFill>
                  <a:schemeClr val="bg1">
                    <a:lumMod val="50000"/>
                  </a:schemeClr>
                </a:solidFill>
              </a:rPr>
              <a:t>löggilts endurskoðanda eða endurskoðunarfyrirtæki.</a:t>
            </a:r>
          </a:p>
          <a:p>
            <a:pPr marL="914400" lvl="1" indent="-381000">
              <a:buFont typeface="+mj-lt"/>
              <a:buAutoNum type="alphaLcPeriod"/>
            </a:pPr>
            <a:r>
              <a:rPr lang="is-IS" dirty="0" smtClean="0">
                <a:solidFill>
                  <a:schemeClr val="bg1">
                    <a:lumMod val="50000"/>
                  </a:schemeClr>
                </a:solidFill>
              </a:rPr>
              <a:t>Ákvörðun </a:t>
            </a:r>
            <a:r>
              <a:rPr lang="is-IS" dirty="0">
                <a:solidFill>
                  <a:schemeClr val="bg1">
                    <a:lumMod val="50000"/>
                  </a:schemeClr>
                </a:solidFill>
              </a:rPr>
              <a:t>þóknunar stjórnar.</a:t>
            </a:r>
          </a:p>
          <a:p>
            <a:pPr marL="914400" lvl="1" indent="-381000">
              <a:buFont typeface="+mj-lt"/>
              <a:buAutoNum type="alphaLcPeriod"/>
            </a:pPr>
            <a:r>
              <a:rPr lang="is-IS" dirty="0" smtClean="0">
                <a:solidFill>
                  <a:schemeClr val="bg1">
                    <a:lumMod val="50000"/>
                  </a:schemeClr>
                </a:solidFill>
              </a:rPr>
              <a:t>Fjárhagsáætlun </a:t>
            </a:r>
            <a:r>
              <a:rPr lang="is-IS" dirty="0">
                <a:solidFill>
                  <a:schemeClr val="bg1">
                    <a:lumMod val="50000"/>
                  </a:schemeClr>
                </a:solidFill>
              </a:rPr>
              <a:t>fyrir árið </a:t>
            </a:r>
            <a:r>
              <a:rPr lang="is-IS" dirty="0" smtClean="0">
                <a:solidFill>
                  <a:schemeClr val="bg1">
                    <a:lumMod val="50000"/>
                  </a:schemeClr>
                </a:solidFill>
              </a:rPr>
              <a:t>2013 og ákvörðun um árgjald til samtakanna</a:t>
            </a:r>
            <a:endParaRPr lang="is-IS" dirty="0">
              <a:solidFill>
                <a:schemeClr val="bg1">
                  <a:lumMod val="50000"/>
                </a:schemeClr>
              </a:solidFill>
            </a:endParaRPr>
          </a:p>
          <a:p>
            <a:pPr marL="914400" lvl="1" indent="-381000">
              <a:buFont typeface="+mj-lt"/>
              <a:buAutoNum type="alphaLcPeriod"/>
            </a:pPr>
            <a:r>
              <a:rPr lang="is-IS" dirty="0" smtClean="0">
                <a:solidFill>
                  <a:schemeClr val="bg1">
                    <a:lumMod val="50000"/>
                  </a:schemeClr>
                </a:solidFill>
              </a:rPr>
              <a:t>Önnur </a:t>
            </a:r>
            <a:r>
              <a:rPr lang="is-IS" dirty="0">
                <a:solidFill>
                  <a:schemeClr val="bg1">
                    <a:lumMod val="50000"/>
                  </a:schemeClr>
                </a:solidFill>
              </a:rPr>
              <a:t>mál</a:t>
            </a:r>
            <a:r>
              <a:rPr lang="is-IS" dirty="0" smtClean="0">
                <a:solidFill>
                  <a:schemeClr val="bg1">
                    <a:lumMod val="50000"/>
                  </a:schemeClr>
                </a:solidFill>
              </a:rPr>
              <a:t>.</a:t>
            </a:r>
          </a:p>
          <a:p>
            <a:pPr marL="514350" indent="-514350">
              <a:buFont typeface="+mj-lt"/>
              <a:buAutoNum type="arabicPeriod"/>
            </a:pPr>
            <a:endParaRPr lang="is-IS" dirty="0"/>
          </a:p>
          <a:p>
            <a:pPr marL="514350" indent="-514350">
              <a:buFont typeface="+mj-lt"/>
              <a:buAutoNum type="arabicPeriod"/>
            </a:pPr>
            <a:r>
              <a:rPr lang="is-IS" dirty="0" smtClean="0"/>
              <a:t>Hádegisverður</a:t>
            </a:r>
          </a:p>
          <a:p>
            <a:pPr marL="533400" lvl="1" indent="-133350">
              <a:buNone/>
            </a:pPr>
            <a:r>
              <a:rPr lang="is-IS" dirty="0" smtClean="0"/>
              <a:t>	Hrafn </a:t>
            </a:r>
            <a:r>
              <a:rPr lang="is-IS" dirty="0"/>
              <a:t>Magnússon, fyrrverandi framkvæmdastjóri LL mun í tilefni af 15 ára afmæli </a:t>
            </a:r>
            <a:r>
              <a:rPr lang="is-IS" dirty="0" smtClean="0"/>
              <a:t>samtakanna </a:t>
            </a:r>
            <a:r>
              <a:rPr lang="is-IS" dirty="0"/>
              <a:t>flytja </a:t>
            </a:r>
            <a:r>
              <a:rPr lang="is-IS" dirty="0" smtClean="0"/>
              <a:t>hátíðarávarp</a:t>
            </a:r>
          </a:p>
          <a:p>
            <a:pPr marL="533400" lvl="1" indent="-133350">
              <a:buNone/>
            </a:pPr>
            <a:endParaRPr lang="is-IS" dirty="0" smtClean="0"/>
          </a:p>
          <a:p>
            <a:pPr marL="514350" indent="-514350">
              <a:buFont typeface="+mj-lt"/>
              <a:buAutoNum type="arabicPeriod"/>
            </a:pPr>
            <a:r>
              <a:rPr lang="is-IS" dirty="0" smtClean="0"/>
              <a:t>Fjárfestingarumhverfi lífeyrissjóða, næstu 4 ár</a:t>
            </a:r>
          </a:p>
          <a:p>
            <a:pPr marL="533400" lvl="1" indent="-133350">
              <a:buNone/>
            </a:pPr>
            <a:r>
              <a:rPr lang="is-IS" sz="1400" dirty="0"/>
              <a:t>	</a:t>
            </a:r>
            <a:r>
              <a:rPr lang="is-IS" sz="3200" dirty="0"/>
              <a:t>Ávarp:  </a:t>
            </a:r>
            <a:r>
              <a:rPr lang="is-IS" sz="3200" b="1" dirty="0"/>
              <a:t>Bjarni Benediktsson</a:t>
            </a:r>
            <a:r>
              <a:rPr lang="is-IS" sz="3200" dirty="0"/>
              <a:t>, </a:t>
            </a:r>
            <a:r>
              <a:rPr lang="is-IS" sz="3200" dirty="0" smtClean="0"/>
              <a:t>fjármála- </a:t>
            </a:r>
            <a:r>
              <a:rPr lang="is-IS" sz="3200" dirty="0"/>
              <a:t>og efnahagsráðherra </a:t>
            </a:r>
          </a:p>
          <a:p>
            <a:pPr marL="533400" lvl="1" indent="-133350">
              <a:buNone/>
            </a:pPr>
            <a:r>
              <a:rPr lang="is-IS" sz="2700" dirty="0"/>
              <a:t>	Ásgeir Jónsson, doktor í hagfræði, flytur erindi um fjárfestingarumhverfi lífeyrissjóða</a:t>
            </a:r>
          </a:p>
          <a:p>
            <a:pPr marL="533400" lvl="1" indent="-133350">
              <a:buNone/>
            </a:pPr>
            <a:r>
              <a:rPr lang="is-IS" sz="2700" dirty="0"/>
              <a:t>	Umræður og fyrirspurnir</a:t>
            </a:r>
          </a:p>
        </p:txBody>
      </p:sp>
    </p:spTree>
    <p:extLst>
      <p:ext uri="{BB962C8B-B14F-4D97-AF65-F5344CB8AC3E}">
        <p14:creationId xmlns:p14="http://schemas.microsoft.com/office/powerpoint/2010/main" val="128795471"/>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s-IS" sz="3200" dirty="0" smtClean="0"/>
              <a:t>Launagreiðandi 1/3 af ævinni</a:t>
            </a:r>
            <a:endParaRPr lang="is-IS" sz="3200" dirty="0"/>
          </a:p>
        </p:txBody>
      </p:sp>
      <p:sp>
        <p:nvSpPr>
          <p:cNvPr id="3" name="TextBox 2"/>
          <p:cNvSpPr txBox="1"/>
          <p:nvPr/>
        </p:nvSpPr>
        <p:spPr>
          <a:xfrm>
            <a:off x="762000" y="6324600"/>
            <a:ext cx="6172200" cy="246221"/>
          </a:xfrm>
          <a:prstGeom prst="rect">
            <a:avLst/>
          </a:prstGeom>
          <a:noFill/>
        </p:spPr>
        <p:txBody>
          <a:bodyPr wrap="square" rtlCol="0">
            <a:spAutoFit/>
          </a:bodyPr>
          <a:lstStyle/>
          <a:p>
            <a:r>
              <a:rPr lang="is-IS" sz="1000" dirty="0" smtClean="0"/>
              <a:t>Heimild: Bjarni Guðmundsson, tryggingastærðfræðingur</a:t>
            </a:r>
            <a:endParaRPr lang="is-IS" sz="1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359" y="1600200"/>
            <a:ext cx="8699841" cy="4171444"/>
          </a:xfrm>
          <a:prstGeom prst="rect">
            <a:avLst/>
          </a:prstGeom>
        </p:spPr>
      </p:pic>
    </p:spTree>
    <p:extLst>
      <p:ext uri="{BB962C8B-B14F-4D97-AF65-F5344CB8AC3E}">
        <p14:creationId xmlns:p14="http://schemas.microsoft.com/office/powerpoint/2010/main" val="18197900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is-IS" sz="3200" dirty="0" smtClean="0"/>
              <a:t>Eitt ár á lífeyri fyrir hver tvö unnin ár</a:t>
            </a:r>
            <a:endParaRPr lang="is-IS" sz="3200" dirty="0"/>
          </a:p>
        </p:txBody>
      </p:sp>
      <p:sp>
        <p:nvSpPr>
          <p:cNvPr id="4" name="TextBox 3"/>
          <p:cNvSpPr txBox="1"/>
          <p:nvPr/>
        </p:nvSpPr>
        <p:spPr>
          <a:xfrm>
            <a:off x="762000" y="6324600"/>
            <a:ext cx="6172200" cy="246221"/>
          </a:xfrm>
          <a:prstGeom prst="rect">
            <a:avLst/>
          </a:prstGeom>
          <a:noFill/>
        </p:spPr>
        <p:txBody>
          <a:bodyPr wrap="square" rtlCol="0">
            <a:spAutoFit/>
          </a:bodyPr>
          <a:lstStyle/>
          <a:p>
            <a:r>
              <a:rPr lang="is-IS" sz="1000" dirty="0" smtClean="0"/>
              <a:t>Heimild: Bjarni Guðmundsson, tryggingastærðfræðingur</a:t>
            </a:r>
            <a:endParaRPr lang="is-IS" sz="1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56" y="1828800"/>
            <a:ext cx="8853055" cy="3988504"/>
          </a:xfrm>
          <a:prstGeom prst="rect">
            <a:avLst/>
          </a:prstGeom>
        </p:spPr>
      </p:pic>
    </p:spTree>
    <p:extLst>
      <p:ext uri="{BB962C8B-B14F-4D97-AF65-F5344CB8AC3E}">
        <p14:creationId xmlns:p14="http://schemas.microsoft.com/office/powerpoint/2010/main" val="1805431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is-IS" dirty="0" smtClean="0"/>
              <a:t>Lífeyrisgreiðslur hafa sexfaldast</a:t>
            </a:r>
            <a:endParaRPr lang="is-I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04800"/>
            <a:ext cx="9144000" cy="4343600"/>
          </a:xfrm>
          <a:prstGeom prst="rect">
            <a:avLst/>
          </a:prstGeom>
        </p:spPr>
      </p:pic>
    </p:spTree>
    <p:extLst>
      <p:ext uri="{BB962C8B-B14F-4D97-AF65-F5344CB8AC3E}">
        <p14:creationId xmlns:p14="http://schemas.microsoft.com/office/powerpoint/2010/main" val="9304784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Aldurssamsetning að breytast</a:t>
            </a:r>
            <a:endParaRPr lang="is-I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24000"/>
            <a:ext cx="9144000" cy="4343600"/>
          </a:xfrm>
          <a:prstGeom prst="rect">
            <a:avLst/>
          </a:prstGeom>
        </p:spPr>
      </p:pic>
    </p:spTree>
    <p:extLst>
      <p:ext uri="{BB962C8B-B14F-4D97-AF65-F5344CB8AC3E}">
        <p14:creationId xmlns:p14="http://schemas.microsoft.com/office/powerpoint/2010/main" val="16112995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4921" t="25515" r="13333" b="29834"/>
          <a:stretch/>
        </p:blipFill>
        <p:spPr bwMode="auto">
          <a:xfrm>
            <a:off x="152400" y="2133600"/>
            <a:ext cx="8610597"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is-IS" dirty="0" smtClean="0"/>
              <a:t>Góð afkoma lífeyrissjóða 2013</a:t>
            </a:r>
            <a:endParaRPr lang="is-IS" dirty="0"/>
          </a:p>
        </p:txBody>
      </p:sp>
    </p:spTree>
    <p:extLst>
      <p:ext uri="{BB962C8B-B14F-4D97-AF65-F5344CB8AC3E}">
        <p14:creationId xmlns:p14="http://schemas.microsoft.com/office/powerpoint/2010/main" val="898472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4805</TotalTime>
  <Words>1170</Words>
  <Application>Microsoft Office PowerPoint</Application>
  <PresentationFormat>On-screen Show (4:3)</PresentationFormat>
  <Paragraphs>260</Paragraphs>
  <Slides>42</Slides>
  <Notes>5</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Aðalfundur 2013</vt:lpstr>
      <vt:lpstr>Dagskrá</vt:lpstr>
      <vt:lpstr>Skýrsla Stjórnar</vt:lpstr>
      <vt:lpstr>,,Að hætta að vinna er eins og langt frí í Las Vegas. Markmiðið er að njóta þess til fulls, án þess þó að klára peningana”</vt:lpstr>
      <vt:lpstr>Launagreiðandi 1/3 af ævinni</vt:lpstr>
      <vt:lpstr>Eitt ár á lífeyri fyrir hver tvö unnin ár</vt:lpstr>
      <vt:lpstr>Lífeyrisgreiðslur hafa sexfaldast</vt:lpstr>
      <vt:lpstr>Aldurssamsetning að breytast</vt:lpstr>
      <vt:lpstr>Góð afkoma lífeyrissjóða 2013</vt:lpstr>
      <vt:lpstr>10 ára meðaltal &gt;3%</vt:lpstr>
      <vt:lpstr>Vægi erlendra eigna hefur lækkað</vt:lpstr>
      <vt:lpstr>,,Það versta við að vera hættur að vinna er að eiga aldrei frídag“ </vt:lpstr>
      <vt:lpstr>Fjárfestingarheimildir í endurskoðun</vt:lpstr>
      <vt:lpstr>Meðalævi lengist og lengist</vt:lpstr>
      <vt:lpstr>Fræðslusíða í endurskoðun</vt:lpstr>
      <vt:lpstr>Í fréttum er þetta helst</vt:lpstr>
      <vt:lpstr>Margar hendur vinna mikilvæg verk</vt:lpstr>
      <vt:lpstr>,,Það er svo gaman að eldast, að allir eru að gera það“ </vt:lpstr>
      <vt:lpstr>Dagskrá</vt:lpstr>
      <vt:lpstr>Rekstrarreikningur LL 2012</vt:lpstr>
      <vt:lpstr>Efnahagsreikningur LL 2012</vt:lpstr>
      <vt:lpstr>Efnahagsreikningur LL  2012</vt:lpstr>
      <vt:lpstr> Efnahagsreikningur LL 2012 </vt:lpstr>
      <vt:lpstr>Dagskrá</vt:lpstr>
      <vt:lpstr>Stjórn Landssamtaka lífeyrissjóða</vt:lpstr>
      <vt:lpstr> I. Breyting á stjórn LL</vt:lpstr>
      <vt:lpstr>II. Breyting á stjórn LL</vt:lpstr>
      <vt:lpstr>III. Ákvæði til bráðabirgða:</vt:lpstr>
      <vt:lpstr>Dagskrá</vt:lpstr>
      <vt:lpstr>Kosning stjórnar 2013</vt:lpstr>
      <vt:lpstr>Tillögur um stjórnarmenn</vt:lpstr>
      <vt:lpstr>Tillögur um varamenn</vt:lpstr>
      <vt:lpstr>Dagskrá</vt:lpstr>
      <vt:lpstr>Tillaga um endurskoðunarfélag</vt:lpstr>
      <vt:lpstr>Dagskrá</vt:lpstr>
      <vt:lpstr>Tillaga um þóknun stjórnar</vt:lpstr>
      <vt:lpstr>Dagskrá</vt:lpstr>
      <vt:lpstr>Fjárhagsáætlun, helstu stærðir</vt:lpstr>
      <vt:lpstr>Tillaga um árgjald</vt:lpstr>
      <vt:lpstr>Dagskrá</vt:lpstr>
      <vt:lpstr>Vefsíður LL – í vinnslu</vt:lpstr>
      <vt:lpstr>Dagskrá</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Upplifun</dc:creator>
  <cp:lastModifiedBy>Sigurður Albert Ármannsson</cp:lastModifiedBy>
  <cp:revision>72</cp:revision>
  <dcterms:created xsi:type="dcterms:W3CDTF">2013-05-22T21:07:23Z</dcterms:created>
  <dcterms:modified xsi:type="dcterms:W3CDTF">2013-05-30T17:28:31Z</dcterms:modified>
</cp:coreProperties>
</file>